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7" r:id="rId1"/>
  </p:sldMasterIdLst>
  <p:notesMasterIdLst>
    <p:notesMasterId r:id="rId29"/>
  </p:notesMasterIdLst>
  <p:handoutMasterIdLst>
    <p:handoutMasterId r:id="rId30"/>
  </p:handoutMasterIdLst>
  <p:sldIdLst>
    <p:sldId id="256" r:id="rId2"/>
    <p:sldId id="431" r:id="rId3"/>
    <p:sldId id="266" r:id="rId4"/>
    <p:sldId id="383" r:id="rId5"/>
    <p:sldId id="540" r:id="rId6"/>
    <p:sldId id="397" r:id="rId7"/>
    <p:sldId id="524" r:id="rId8"/>
    <p:sldId id="525" r:id="rId9"/>
    <p:sldId id="526" r:id="rId10"/>
    <p:sldId id="527" r:id="rId11"/>
    <p:sldId id="528" r:id="rId12"/>
    <p:sldId id="529" r:id="rId13"/>
    <p:sldId id="530" r:id="rId14"/>
    <p:sldId id="531" r:id="rId15"/>
    <p:sldId id="532" r:id="rId16"/>
    <p:sldId id="533" r:id="rId17"/>
    <p:sldId id="541" r:id="rId18"/>
    <p:sldId id="498" r:id="rId19"/>
    <p:sldId id="534" r:id="rId20"/>
    <p:sldId id="535" r:id="rId21"/>
    <p:sldId id="536" r:id="rId22"/>
    <p:sldId id="537" r:id="rId23"/>
    <p:sldId id="497" r:id="rId24"/>
    <p:sldId id="538" r:id="rId25"/>
    <p:sldId id="539" r:id="rId26"/>
    <p:sldId id="542" r:id="rId27"/>
    <p:sldId id="543" r:id="rId28"/>
  </p:sldIdLst>
  <p:sldSz cx="9144000" cy="6858000" type="screen4x3"/>
  <p:notesSz cx="6858000" cy="9144000"/>
  <p:embeddedFontLst>
    <p:embeddedFont>
      <p:font typeface="맑은 고딕" pitchFamily="50" charset="-127"/>
      <p:regular r:id="rId31"/>
      <p:bold r:id="rId32"/>
    </p:embeddedFont>
    <p:embeddedFont>
      <p:font typeface="HY견고딕" pitchFamily="18" charset="-127"/>
      <p:regular r:id="rId33"/>
    </p:embeddedFont>
    <p:embeddedFont>
      <p:font typeface="한글아씨-테트리스M" pitchFamily="18" charset="-127"/>
      <p:regular r:id="rId34"/>
    </p:embeddedFont>
    <p:embeddedFont>
      <p:font typeface="나눔바른고딕" charset="-127"/>
      <p:regular r:id="rId35"/>
      <p:bold r:id="rId36"/>
    </p:embeddedFont>
    <p:embeddedFont>
      <p:font typeface="Tahoma" pitchFamily="34" charset="0"/>
      <p:regular r:id="rId37"/>
      <p:bold r:id="rId38"/>
    </p:embeddedFont>
    <p:embeddedFont>
      <p:font typeface="나눔고딕코딩" pitchFamily="49" charset="-127"/>
      <p:regular r:id="rId39"/>
      <p:bold r:id="rId40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19">
          <p15:clr>
            <a:srgbClr val="A4A3A4"/>
          </p15:clr>
        </p15:guide>
        <p15:guide id="2" pos="1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F1FF"/>
    <a:srgbClr val="97E1FF"/>
    <a:srgbClr val="00A4E6"/>
    <a:srgbClr val="5BD0FF"/>
    <a:srgbClr val="29C2FF"/>
    <a:srgbClr val="11BBFF"/>
    <a:srgbClr val="21C0FF"/>
    <a:srgbClr val="ABE7FF"/>
    <a:srgbClr val="B7EAFF"/>
    <a:srgbClr val="75D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46" autoAdjust="0"/>
    <p:restoredTop sz="94213" autoAdjust="0"/>
  </p:normalViewPr>
  <p:slideViewPr>
    <p:cSldViewPr>
      <p:cViewPr varScale="1">
        <p:scale>
          <a:sx n="74" d="100"/>
          <a:sy n="74" d="100"/>
        </p:scale>
        <p:origin x="-498" y="-84"/>
      </p:cViewPr>
      <p:guideLst>
        <p:guide orient="horz" pos="119"/>
        <p:guide pos="15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2" d="100"/>
          <a:sy n="92" d="100"/>
        </p:scale>
        <p:origin x="-37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39FFA-0F1A-413B-9BFE-941741C2D487}" type="datetimeFigureOut">
              <a:rPr lang="ko-KR" altLang="en-US" smtClean="0"/>
              <a:pPr/>
              <a:t>2014-11-24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4E8097-7531-4C06-8889-FE1FF848364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3296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>
</file>

<file path=ppt/media/image11.tiff>
</file>

<file path=ppt/media/image12.tif>
</file>

<file path=ppt/media/image13.tif>
</file>

<file path=ppt/media/image14.png>
</file>

<file path=ppt/media/image15.tif>
</file>

<file path=ppt/media/image2.jpeg>
</file>

<file path=ppt/media/image3.jpeg>
</file>

<file path=ppt/media/image4.jpeg>
</file>

<file path=ppt/media/image5.jpeg>
</file>

<file path=ppt/media/image6.jpg>
</file>

<file path=ppt/media/image7.tif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4C1B5-EB92-45E6-AFCD-6AAB73579DF8}" type="datetimeFigureOut">
              <a:rPr lang="ko-KR" altLang="en-US" smtClean="0"/>
              <a:pPr/>
              <a:t>2014-11-24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1137B9-5383-4519-A69D-AA54E0B9CE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055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6"/>
          <p:cNvSpPr/>
          <p:nvPr userDrawn="1"/>
        </p:nvSpPr>
        <p:spPr>
          <a:xfrm>
            <a:off x="0" y="5229225"/>
            <a:ext cx="9144000" cy="162877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50825" y="4471988"/>
            <a:ext cx="3600450" cy="54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5400" smtClean="0">
                <a:latin typeface="한글아씨-테트리스M" pitchFamily="18" charset="-127"/>
                <a:ea typeface="한글아씨-테트리스M" pitchFamily="18" charset="-127"/>
              </a:rPr>
              <a:t>익스플로링 아두이노</a:t>
            </a:r>
          </a:p>
        </p:txBody>
      </p:sp>
      <p:pic>
        <p:nvPicPr>
          <p:cNvPr id="5" name="Picture 3" descr="C:\Users\user\Desktop\익스플로링 아두이노 표1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863" y="0"/>
            <a:ext cx="5545137" cy="5160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33375"/>
            <a:ext cx="19050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 descr="C:\Users\user\Desktop\익스플로링 아두이노 표1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488" y="836613"/>
            <a:ext cx="3024187" cy="193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제목 8"/>
          <p:cNvSpPr>
            <a:spLocks noGrp="1"/>
          </p:cNvSpPr>
          <p:nvPr>
            <p:ph type="title"/>
          </p:nvPr>
        </p:nvSpPr>
        <p:spPr>
          <a:xfrm>
            <a:off x="229854" y="5454352"/>
            <a:ext cx="7222466" cy="1143000"/>
          </a:xfrm>
        </p:spPr>
        <p:txBody>
          <a:bodyPr/>
          <a:lstStyle>
            <a:lvl1pPr algn="l">
              <a:defRPr sz="6000">
                <a:solidFill>
                  <a:schemeClr val="bg1"/>
                </a:solidFill>
                <a:latin typeface="한글아씨-테트리스M" panose="02030504000101010101" pitchFamily="18" charset="-127"/>
                <a:ea typeface="한글아씨-테트리스M" panose="0203050400010101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9714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저작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9" descr="쿡북로고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9663" y="485775"/>
            <a:ext cx="12160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612775" y="981075"/>
            <a:ext cx="7991475" cy="36988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800" dirty="0" smtClean="0">
                <a:latin typeface="HY견고딕" pitchFamily="18" charset="-127"/>
                <a:ea typeface="HY견고딕" pitchFamily="18" charset="-127"/>
              </a:rPr>
              <a:t>IT </a:t>
            </a:r>
            <a:r>
              <a:rPr kumimoji="0" lang="en-US" altLang="ko-KR" sz="1800" dirty="0" err="1" smtClean="0">
                <a:latin typeface="HY견고딕" pitchFamily="18" charset="-127"/>
                <a:ea typeface="HY견고딕" pitchFamily="18" charset="-127"/>
              </a:rPr>
              <a:t>CookBook</a:t>
            </a:r>
            <a:r>
              <a:rPr kumimoji="0" lang="en-US" altLang="ko-KR" sz="18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kumimoji="0" lang="ko-KR" altLang="en-US" sz="1800" dirty="0" err="1" smtClean="0">
                <a:latin typeface="HY견고딕" pitchFamily="18" charset="-127"/>
                <a:ea typeface="HY견고딕" pitchFamily="18" charset="-127"/>
              </a:rPr>
              <a:t>익스플로링</a:t>
            </a:r>
            <a:r>
              <a:rPr kumimoji="0" lang="ko-KR" altLang="en-US" sz="18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1800" dirty="0" err="1" smtClean="0">
                <a:latin typeface="HY견고딕" pitchFamily="18" charset="-127"/>
                <a:ea typeface="HY견고딕" pitchFamily="18" charset="-127"/>
              </a:rPr>
              <a:t>아두이노</a:t>
            </a:r>
            <a:endParaRPr kumimoji="0" lang="de-DE" altLang="ko-KR" sz="1400" dirty="0" smtClean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12775" y="1484313"/>
            <a:ext cx="7991475" cy="15017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sz="1100" dirty="0">
              <a:solidFill>
                <a:srgbClr val="222222"/>
              </a:solidFill>
              <a:ea typeface="맑은 고딕" pitchFamily="50" charset="-127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ea typeface="맑은 고딕" pitchFamily="50" charset="-127"/>
              </a:rPr>
              <a:t>[</a:t>
            </a:r>
            <a:r>
              <a:rPr kumimoji="0"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ea typeface="맑은 고딕" pitchFamily="50" charset="-127"/>
              </a:rPr>
              <a:t>강의교안 이용 안내</a:t>
            </a:r>
            <a:r>
              <a:rPr kumimoji="0"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ea typeface="맑은 고딕" pitchFamily="50" charset="-127"/>
              </a:rPr>
              <a:t>]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sz="1100" dirty="0">
              <a:ea typeface="맑은 고딕" pitchFamily="50" charset="-127"/>
            </a:endParaRPr>
          </a:p>
          <a:p>
            <a:pPr marL="171450" indent="-17145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kumimoji="0" lang="ko-KR" altLang="en-US" sz="1100" dirty="0">
                <a:ea typeface="맑은 고딕" pitchFamily="50" charset="-127"/>
              </a:rPr>
              <a:t>본 강의교안의 저작권은 </a:t>
            </a:r>
            <a:r>
              <a:rPr kumimoji="0" lang="ko-KR" altLang="en-US" sz="1100" dirty="0" err="1">
                <a:ea typeface="맑은 고딕" pitchFamily="50" charset="-127"/>
              </a:rPr>
              <a:t>한빛아카데미</a:t>
            </a:r>
            <a:r>
              <a:rPr kumimoji="0" lang="ko-KR" altLang="en-US" sz="1100" dirty="0">
                <a:ea typeface="맑은 고딕" pitchFamily="50" charset="-127"/>
              </a:rPr>
              <a:t>㈜에 있습니다</a:t>
            </a:r>
            <a:r>
              <a:rPr kumimoji="0" lang="en-US" altLang="ko-KR" sz="1100" dirty="0">
                <a:ea typeface="맑은 고딕" pitchFamily="50" charset="-127"/>
              </a:rPr>
              <a:t>.</a:t>
            </a:r>
            <a:r>
              <a:rPr kumimoji="0" lang="ko-KR" altLang="en-US" sz="1100" dirty="0">
                <a:solidFill>
                  <a:srgbClr val="222222"/>
                </a:solidFill>
                <a:ea typeface="맑은 고딕" pitchFamily="50" charset="-127"/>
              </a:rPr>
              <a:t> </a:t>
            </a:r>
            <a:endParaRPr kumimoji="0" lang="en-US" altLang="ko-KR" sz="1100" dirty="0">
              <a:solidFill>
                <a:srgbClr val="222222"/>
              </a:solidFill>
              <a:ea typeface="맑은 고딕" pitchFamily="50" charset="-127"/>
            </a:endParaRPr>
          </a:p>
          <a:p>
            <a:pPr marL="171450" indent="-17145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이 자료를 무단으로 전제하거나 배포할 경우 저작권법 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136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조에 의거하여 최고 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5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년 이하의 징역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 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또는 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5</a:t>
            </a:r>
            <a:r>
              <a:rPr kumimoji="0" lang="ko-KR" altLang="en-US" sz="1100" u="sng" dirty="0" err="1">
                <a:solidFill>
                  <a:srgbClr val="222222"/>
                </a:solidFill>
                <a:ea typeface="맑은 고딕" pitchFamily="50" charset="-127"/>
              </a:rPr>
              <a:t>천만원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 이하의 벌금에 처할 수 있고 이를 병과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(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倂科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)</a:t>
            </a:r>
            <a:r>
              <a:rPr kumimoji="0" lang="ko-KR" altLang="en-US" sz="1100" u="sng" dirty="0">
                <a:solidFill>
                  <a:srgbClr val="222222"/>
                </a:solidFill>
                <a:ea typeface="맑은 고딕" pitchFamily="50" charset="-127"/>
              </a:rPr>
              <a:t>할 수도 있습니다</a:t>
            </a:r>
            <a:r>
              <a:rPr kumimoji="0" lang="en-US" altLang="ko-KR" sz="1100" u="sng" dirty="0">
                <a:solidFill>
                  <a:srgbClr val="222222"/>
                </a:solidFill>
                <a:ea typeface="맑은 고딕" pitchFamily="50" charset="-127"/>
              </a:rPr>
              <a:t>.</a:t>
            </a: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000" dirty="0">
              <a:ea typeface="맑은 고딕" pitchFamily="50" charset="-127"/>
            </a:endParaRPr>
          </a:p>
        </p:txBody>
      </p:sp>
      <p:sp>
        <p:nvSpPr>
          <p:cNvPr id="5" name="모서리가 둥근 직사각형 4"/>
          <p:cNvSpPr/>
          <p:nvPr userDrawn="1"/>
        </p:nvSpPr>
        <p:spPr>
          <a:xfrm>
            <a:off x="323850" y="404813"/>
            <a:ext cx="8497888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  <p:extLst>
      <p:ext uri="{BB962C8B-B14F-4D97-AF65-F5344CB8AC3E}">
        <p14:creationId xmlns:p14="http://schemas.microsoft.com/office/powerpoint/2010/main" val="2358389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755576" y="768921"/>
            <a:ext cx="4085697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4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HY견고딕" pitchFamily="18" charset="-127"/>
                <a:ea typeface="HY견고딕" pitchFamily="18" charset="-127"/>
                <a:cs typeface="Tahoma" pitchFamily="34" charset="0"/>
              </a:rPr>
              <a:t>목차</a:t>
            </a:r>
          </a:p>
        </p:txBody>
      </p:sp>
      <p:sp>
        <p:nvSpPr>
          <p:cNvPr id="4" name="모서리가 둥근 직사각형 8"/>
          <p:cNvSpPr/>
          <p:nvPr userDrawn="1"/>
        </p:nvSpPr>
        <p:spPr>
          <a:xfrm>
            <a:off x="323850" y="404813"/>
            <a:ext cx="8497888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5" name="그림 29" descr="쿡북로고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9663" y="485775"/>
            <a:ext cx="12160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44824"/>
            <a:ext cx="7704856" cy="4104456"/>
          </a:xfrm>
        </p:spPr>
        <p:txBody>
          <a:bodyPr/>
          <a:lstStyle>
            <a:lvl1pPr marL="457200" indent="-457200">
              <a:lnSpc>
                <a:spcPct val="200000"/>
              </a:lnSpc>
              <a:buFont typeface="+mj-lt"/>
              <a:buAutoNum type="arabicPeriod"/>
              <a:defRPr sz="1800" b="1">
                <a:solidFill>
                  <a:schemeClr val="accent5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1126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611560" y="762422"/>
            <a:ext cx="4085697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4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HY견고딕" pitchFamily="18" charset="-127"/>
                <a:ea typeface="HY견고딕" pitchFamily="18" charset="-127"/>
                <a:cs typeface="Tahoma" pitchFamily="34" charset="0"/>
              </a:rPr>
              <a:t>학습목표</a:t>
            </a:r>
          </a:p>
        </p:txBody>
      </p:sp>
      <p:sp>
        <p:nvSpPr>
          <p:cNvPr id="4" name="모서리가 둥근 직사각형 8"/>
          <p:cNvSpPr/>
          <p:nvPr userDrawn="1"/>
        </p:nvSpPr>
        <p:spPr>
          <a:xfrm>
            <a:off x="323850" y="404813"/>
            <a:ext cx="8497888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5" name="그림 29" descr="쿡북로고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9663" y="485775"/>
            <a:ext cx="12160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55576" y="1844824"/>
            <a:ext cx="7704856" cy="4104456"/>
          </a:xfrm>
        </p:spPr>
        <p:txBody>
          <a:bodyPr/>
          <a:lstStyle>
            <a:lvl1pPr marL="457200" indent="-457200">
              <a:lnSpc>
                <a:spcPct val="200000"/>
              </a:lnSpc>
              <a:buFont typeface="Arial" pitchFamily="34" charset="0"/>
              <a:buChar char="•"/>
              <a:defRPr sz="1800" b="1">
                <a:solidFill>
                  <a:schemeClr val="accent5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4097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2124075" y="908050"/>
            <a:ext cx="2339975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 userDrawn="1"/>
        </p:nvCxnSpPr>
        <p:spPr>
          <a:xfrm>
            <a:off x="4464050" y="908050"/>
            <a:ext cx="2339975" cy="0"/>
          </a:xfrm>
          <a:prstGeom prst="line">
            <a:avLst/>
          </a:prstGeom>
          <a:ln w="76200"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6804025" y="908050"/>
            <a:ext cx="2339975" cy="0"/>
          </a:xfrm>
          <a:prstGeom prst="line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>
            <a:off x="0" y="908050"/>
            <a:ext cx="2339975" cy="0"/>
          </a:xfrm>
          <a:prstGeom prst="line">
            <a:avLst/>
          </a:prstGeom>
          <a:ln w="76200">
            <a:solidFill>
              <a:schemeClr val="accent5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184745"/>
            <a:ext cx="8642672" cy="548680"/>
          </a:xfrm>
        </p:spPr>
        <p:txBody>
          <a:bodyPr/>
          <a:lstStyle>
            <a:lvl1pPr algn="l">
              <a:defRPr sz="2400" b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323528" y="1124744"/>
            <a:ext cx="8496944" cy="5400600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5">
                  <a:lumMod val="50000"/>
                </a:schemeClr>
              </a:buClr>
              <a:buFont typeface="Wingdings" pitchFamily="2" charset="2"/>
              <a:buChar char="n"/>
              <a:defRPr sz="2000" b="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 marL="809625" indent="-180975">
              <a:spcAft>
                <a:spcPts val="300"/>
              </a:spcAft>
              <a:buSzPct val="96000"/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 marL="990600" indent="-180975"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1610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0825" y="274638"/>
            <a:ext cx="871378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0825" y="1600200"/>
            <a:ext cx="8713788" cy="4852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150"/>
            <a:ext cx="2133600" cy="254000"/>
          </a:xfrm>
          <a:prstGeom prst="rect">
            <a:avLst/>
          </a:prstGeom>
        </p:spPr>
        <p:txBody>
          <a:bodyPr/>
          <a:lstStyle>
            <a:lvl1pPr>
              <a:defRPr sz="1000">
                <a:ea typeface="굴림" charset="-127"/>
              </a:defRPr>
            </a:lvl1pPr>
          </a:lstStyle>
          <a:p>
            <a:pPr>
              <a:defRPr/>
            </a:pPr>
            <a:fld id="{596C0DF0-3143-4BFB-8F2A-1505BC79710F}" type="datetimeFigureOut">
              <a:rPr lang="ko-KR" altLang="en-US"/>
              <a:pPr>
                <a:defRPr/>
              </a:pPr>
              <a:t>2014-11-24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4625"/>
            <a:ext cx="2895600" cy="254000"/>
          </a:xfrm>
          <a:prstGeom prst="rect">
            <a:avLst/>
          </a:prstGeom>
        </p:spPr>
        <p:txBody>
          <a:bodyPr/>
          <a:lstStyle>
            <a:lvl1pPr>
              <a:defRPr sz="1000">
                <a:ea typeface="굴림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100"/>
            <a:ext cx="2133600" cy="254000"/>
          </a:xfrm>
          <a:prstGeom prst="rect">
            <a:avLst/>
          </a:prstGeom>
        </p:spPr>
        <p:txBody>
          <a:bodyPr/>
          <a:lstStyle>
            <a:lvl1pPr>
              <a:defRPr sz="1000">
                <a:ea typeface="굴림" charset="-127"/>
              </a:defRPr>
            </a:lvl1pPr>
          </a:lstStyle>
          <a:p>
            <a:pPr>
              <a:defRPr/>
            </a:pPr>
            <a:fld id="{AC62DA3C-1EDE-4DEB-801E-D290912190A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304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7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code.google.com/p/arduino-timerone/downloads/list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제목 1"/>
          <p:cNvSpPr>
            <a:spLocks noGrp="1"/>
          </p:cNvSpPr>
          <p:nvPr>
            <p:ph type="title"/>
          </p:nvPr>
        </p:nvSpPr>
        <p:spPr>
          <a:xfrm>
            <a:off x="229854" y="5454352"/>
            <a:ext cx="8734634" cy="1143000"/>
          </a:xfrm>
        </p:spPr>
        <p:txBody>
          <a:bodyPr/>
          <a:lstStyle/>
          <a:p>
            <a:r>
              <a:rPr lang="en-US" altLang="ko-KR" sz="5400" smtClean="0"/>
              <a:t>Chap12. </a:t>
            </a:r>
            <a:r>
              <a:rPr lang="ko-KR" altLang="en-US" sz="5400" smtClean="0"/>
              <a:t>하드웨어 인터럽트</a:t>
            </a:r>
            <a:r>
              <a:rPr lang="en-US" altLang="ko-KR" sz="5400" smtClean="0"/>
              <a:t>, </a:t>
            </a:r>
            <a:r>
              <a:rPr lang="ko-KR" altLang="en-US" sz="5400" smtClean="0"/>
              <a:t>타이머 인터럽트</a:t>
            </a:r>
            <a:endParaRPr lang="ko-KR" altLang="en-US" sz="5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하드웨어 </a:t>
            </a:r>
            <a:r>
              <a:rPr lang="ko-KR" altLang="en-US" dirty="0" err="1" smtClean="0"/>
              <a:t>디바운싱</a:t>
            </a:r>
            <a:r>
              <a:rPr lang="ko-KR" altLang="en-US" dirty="0" smtClean="0"/>
              <a:t> 처리하기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버튼을 누르면 대부분 스위치 </a:t>
            </a:r>
            <a:r>
              <a:rPr lang="ko-KR" altLang="en-US" dirty="0" err="1" smtClean="0"/>
              <a:t>바운싱</a:t>
            </a:r>
            <a:r>
              <a:rPr lang="ko-KR" altLang="en-US" dirty="0" smtClean="0"/>
              <a:t> 효과 때문에 </a:t>
            </a:r>
            <a:r>
              <a:rPr lang="ko-KR" altLang="en-US" dirty="0" err="1" smtClean="0"/>
              <a:t>노이즈가</a:t>
            </a:r>
            <a:r>
              <a:rPr lang="ko-KR" altLang="en-US" dirty="0" smtClean="0"/>
              <a:t> 발생한다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하드웨어적인 방법으로 버튼을 </a:t>
            </a:r>
            <a:r>
              <a:rPr lang="ko-KR" altLang="en-US" dirty="0" err="1" smtClean="0"/>
              <a:t>디바운싱</a:t>
            </a:r>
            <a:r>
              <a:rPr lang="ko-KR" altLang="en-US" dirty="0" smtClean="0"/>
              <a:t> 처리하면 </a:t>
            </a:r>
            <a:r>
              <a:rPr lang="en-US" altLang="ko-KR" dirty="0" smtClean="0"/>
              <a:t>MCU</a:t>
            </a:r>
            <a:r>
              <a:rPr lang="ko-KR" altLang="en-US" dirty="0" smtClean="0"/>
              <a:t>에 입력되는 신호를 깨끗하게 걸러 낼 수 있다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아래 그림과 같은 경우 인터럽트 함수가 연속으로 </a:t>
            </a:r>
            <a:r>
              <a:rPr lang="en-US" altLang="ko-KR" dirty="0" smtClean="0"/>
              <a:t>3</a:t>
            </a:r>
            <a:r>
              <a:rPr lang="ko-KR" altLang="en-US" dirty="0" smtClean="0"/>
              <a:t>번 호출될 것이다</a:t>
            </a:r>
            <a:r>
              <a:rPr lang="en-US" altLang="ko-KR" dirty="0" smtClean="0"/>
              <a:t>. 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943713"/>
            <a:ext cx="3888432" cy="314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1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하드웨어 </a:t>
            </a:r>
            <a:r>
              <a:rPr lang="ko-KR" altLang="en-US" dirty="0" err="1" smtClean="0"/>
              <a:t>디바운싱</a:t>
            </a:r>
            <a:r>
              <a:rPr lang="ko-KR" altLang="en-US" dirty="0" smtClean="0"/>
              <a:t> 처리하기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아래 그림처럼 </a:t>
            </a:r>
            <a:r>
              <a:rPr lang="en-US" altLang="ko-KR" dirty="0" smtClean="0"/>
              <a:t>RC</a:t>
            </a:r>
            <a:r>
              <a:rPr lang="ko-KR" altLang="en-US" dirty="0" smtClean="0"/>
              <a:t>회로를 만들면 스위치를 누를 때 저항과 콘덴서의 값에 따라 결정되는 주기 동안 </a:t>
            </a:r>
            <a:r>
              <a:rPr lang="en-US" altLang="ko-KR" dirty="0" smtClean="0"/>
              <a:t>HIGH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LOW</a:t>
            </a:r>
            <a:r>
              <a:rPr lang="ko-KR" altLang="en-US" dirty="0" smtClean="0"/>
              <a:t>로 변하는 신호를 단 한 번만 얻을 수 있다</a:t>
            </a:r>
            <a:r>
              <a:rPr lang="en-US" altLang="ko-KR" dirty="0" smtClean="0"/>
              <a:t>. 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그러나 한 가지 문제는 이 </a:t>
            </a:r>
            <a:r>
              <a:rPr lang="en-US" altLang="ko-KR" dirty="0" smtClean="0"/>
              <a:t>RC</a:t>
            </a:r>
            <a:r>
              <a:rPr lang="ko-KR" altLang="en-US" dirty="0" smtClean="0"/>
              <a:t>회로가 </a:t>
            </a:r>
            <a:r>
              <a:rPr lang="ko-KR" altLang="en-US" dirty="0" err="1" smtClean="0"/>
              <a:t>아두이노의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I/O </a:t>
            </a:r>
            <a:r>
              <a:rPr lang="ko-KR" altLang="en-US" dirty="0" smtClean="0"/>
              <a:t>핀에 곡선화된 신호를 입력한다는 것이다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하드웨어 인터럽트는 특정 속도로 입력신호가 </a:t>
            </a:r>
            <a:r>
              <a:rPr lang="en-US" altLang="ko-KR" dirty="0" smtClean="0"/>
              <a:t>HIGH-&gt;LOW 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LOW-&gt;HIGH</a:t>
            </a:r>
            <a:r>
              <a:rPr lang="ko-KR" altLang="en-US" dirty="0" smtClean="0"/>
              <a:t>로 바뀔 때 나타나는 에지를 감지하므로 에지를 날카롭게 만드는 </a:t>
            </a:r>
            <a:r>
              <a:rPr lang="ko-KR" altLang="en-US" dirty="0" err="1" smtClean="0"/>
              <a:t>슈미트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트리거를</a:t>
            </a:r>
            <a:r>
              <a:rPr lang="ko-KR" altLang="en-US" dirty="0" smtClean="0"/>
              <a:t> 사용하면 된다</a:t>
            </a:r>
            <a:r>
              <a:rPr lang="en-US" altLang="ko-KR" dirty="0" smtClean="0"/>
              <a:t>.</a:t>
            </a:r>
          </a:p>
          <a:p>
            <a:pPr lvl="1"/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303184"/>
            <a:ext cx="3960440" cy="249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하드웨어 </a:t>
            </a:r>
            <a:r>
              <a:rPr lang="ko-KR" altLang="en-US" dirty="0" err="1" smtClean="0"/>
              <a:t>디바운싱</a:t>
            </a:r>
            <a:r>
              <a:rPr lang="ko-KR" altLang="en-US" dirty="0" smtClean="0"/>
              <a:t> 처리하기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이 장에서는 반전</a:t>
            </a:r>
            <a:r>
              <a:rPr lang="en-US" altLang="ko-KR" dirty="0" smtClean="0"/>
              <a:t>(inverting) </a:t>
            </a:r>
            <a:r>
              <a:rPr lang="ko-KR" altLang="en-US" dirty="0" err="1" smtClean="0"/>
              <a:t>슈미트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트리거인</a:t>
            </a:r>
            <a:r>
              <a:rPr lang="ko-KR" altLang="en-US" dirty="0" smtClean="0"/>
              <a:t> </a:t>
            </a:r>
            <a:r>
              <a:rPr lang="en-US" altLang="ko-KR" dirty="0" smtClean="0"/>
              <a:t>74HC14 IC</a:t>
            </a:r>
            <a:r>
              <a:rPr lang="ko-KR" altLang="en-US" dirty="0" smtClean="0"/>
              <a:t>를 사용한다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슈미트트리거를</a:t>
            </a:r>
            <a:r>
              <a:rPr lang="ko-KR" altLang="en-US" dirty="0" smtClean="0"/>
              <a:t> 사용하면 부드럽게 떨어지는 에지를 날카롭게 만들 수 있다</a:t>
            </a:r>
            <a:r>
              <a:rPr lang="en-US" altLang="ko-KR" dirty="0" smtClean="0"/>
              <a:t>. </a:t>
            </a:r>
          </a:p>
          <a:p>
            <a:pPr lvl="1"/>
            <a:r>
              <a:rPr lang="en-US" altLang="ko-KR" dirty="0" smtClean="0"/>
              <a:t>74HC14</a:t>
            </a:r>
            <a:r>
              <a:rPr lang="ko-KR" altLang="en-US" dirty="0" smtClean="0"/>
              <a:t>에는 </a:t>
            </a:r>
            <a:r>
              <a:rPr lang="ko-KR" altLang="en-US" dirty="0" err="1" smtClean="0"/>
              <a:t>슈미트트리거</a:t>
            </a:r>
            <a:r>
              <a:rPr lang="ko-KR" altLang="en-US" dirty="0" smtClean="0"/>
              <a:t> </a:t>
            </a:r>
            <a:r>
              <a:rPr lang="en-US" altLang="ko-KR" dirty="0" smtClean="0"/>
              <a:t>6</a:t>
            </a:r>
            <a:r>
              <a:rPr lang="ko-KR" altLang="en-US" dirty="0" smtClean="0"/>
              <a:t>개가 내장되어 있다</a:t>
            </a:r>
            <a:r>
              <a:rPr lang="en-US" altLang="ko-KR" dirty="0" smtClean="0"/>
              <a:t>. </a:t>
            </a:r>
          </a:p>
          <a:p>
            <a:pPr lvl="1"/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762948"/>
            <a:ext cx="2376264" cy="311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42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반전 </a:t>
            </a:r>
            <a:r>
              <a:rPr lang="ko-KR" altLang="en-US" dirty="0" err="1" smtClean="0"/>
              <a:t>슈미트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트리거를</a:t>
            </a:r>
            <a:r>
              <a:rPr lang="ko-KR" altLang="en-US" dirty="0" smtClean="0"/>
              <a:t> 추가한 </a:t>
            </a:r>
            <a:r>
              <a:rPr lang="ko-KR" altLang="en-US" dirty="0" err="1" smtClean="0"/>
              <a:t>디바운싱</a:t>
            </a:r>
            <a:r>
              <a:rPr lang="ko-KR" altLang="en-US" dirty="0" smtClean="0"/>
              <a:t> 회로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marL="266700" lvl="1" indent="0">
              <a:buNone/>
            </a:pPr>
            <a:endParaRPr lang="en-US" altLang="ko-KR" dirty="0" smtClean="0"/>
          </a:p>
          <a:p>
            <a:pPr lvl="1"/>
            <a:r>
              <a:rPr lang="en-US" altLang="ko-KR" dirty="0" smtClean="0"/>
              <a:t>74HC14</a:t>
            </a:r>
            <a:r>
              <a:rPr lang="ko-KR" altLang="en-US" dirty="0" smtClean="0"/>
              <a:t>는 반전</a:t>
            </a:r>
            <a:r>
              <a:rPr lang="en-US" altLang="ko-KR" dirty="0" smtClean="0"/>
              <a:t>(inverting) </a:t>
            </a:r>
            <a:r>
              <a:rPr lang="ko-KR" altLang="en-US" dirty="0" err="1" smtClean="0"/>
              <a:t>트리거이기</a:t>
            </a:r>
            <a:r>
              <a:rPr lang="ko-KR" altLang="en-US" dirty="0" smtClean="0"/>
              <a:t> 때문에 입력되는 신호는 위아래가 뒤바뀔 것이다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그 결과 버튼을 누르면 </a:t>
            </a:r>
            <a:r>
              <a:rPr lang="en-US" altLang="ko-KR" dirty="0" smtClean="0"/>
              <a:t>HIGH </a:t>
            </a:r>
            <a:r>
              <a:rPr lang="ko-KR" altLang="en-US" dirty="0" smtClean="0"/>
              <a:t>신호가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버튼을 누르지 않으면 </a:t>
            </a:r>
            <a:r>
              <a:rPr lang="en-US" altLang="ko-KR" dirty="0" smtClean="0"/>
              <a:t>LOW</a:t>
            </a:r>
            <a:r>
              <a:rPr lang="ko-KR" altLang="en-US" dirty="0" smtClean="0"/>
              <a:t>신호가 최종적으로 </a:t>
            </a:r>
            <a:r>
              <a:rPr lang="ko-KR" altLang="en-US" dirty="0" err="1" smtClean="0"/>
              <a:t>아두이노에</a:t>
            </a:r>
            <a:r>
              <a:rPr lang="ko-KR" altLang="en-US" dirty="0" smtClean="0"/>
              <a:t> 입력된다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하드웨어 </a:t>
            </a:r>
            <a:r>
              <a:rPr lang="ko-KR" altLang="en-US" dirty="0" err="1" smtClean="0"/>
              <a:t>디바운싱</a:t>
            </a:r>
            <a:r>
              <a:rPr lang="ko-KR" altLang="en-US" dirty="0" smtClean="0"/>
              <a:t> 처리가 되고 </a:t>
            </a:r>
            <a:r>
              <a:rPr lang="ko-KR" altLang="en-US" dirty="0" err="1" smtClean="0"/>
              <a:t>슈미트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트리거가</a:t>
            </a:r>
            <a:r>
              <a:rPr lang="ko-KR" altLang="en-US" dirty="0" smtClean="0"/>
              <a:t> 적용된 회로는 깨끗한 신호를 얻을 수 있다</a:t>
            </a:r>
            <a:r>
              <a:rPr lang="en-US" altLang="ko-KR" dirty="0" smtClean="0"/>
              <a:t>. 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700808"/>
            <a:ext cx="4416014" cy="192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87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하드웨어 인터럽트 연결 회로도</a:t>
            </a: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648973"/>
            <a:ext cx="4824536" cy="350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6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01. </a:t>
            </a:r>
            <a:r>
              <a:rPr lang="ko-KR" altLang="en-US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smtClean="0"/>
              <a:t>volatile </a:t>
            </a:r>
            <a:r>
              <a:rPr lang="ko-KR" altLang="en-US" smtClean="0"/>
              <a:t>변수</a:t>
            </a:r>
            <a:endParaRPr lang="en-US" altLang="ko-KR" smtClean="0"/>
          </a:p>
          <a:p>
            <a:pPr lvl="1"/>
            <a:r>
              <a:rPr lang="ko-KR" altLang="en-US" smtClean="0"/>
              <a:t>인터럽트 내에서 값이 변경되는 변수는 반드시 </a:t>
            </a:r>
            <a:r>
              <a:rPr lang="en-US" altLang="ko-KR" smtClean="0"/>
              <a:t>volatile </a:t>
            </a:r>
            <a:r>
              <a:rPr lang="ko-KR" altLang="en-US" smtClean="0"/>
              <a:t>형식으로 선언되어야 한다</a:t>
            </a:r>
            <a:r>
              <a:rPr lang="en-US" altLang="ko-KR" smtClean="0"/>
              <a:t>. </a:t>
            </a:r>
          </a:p>
          <a:p>
            <a:pPr lvl="2"/>
            <a:r>
              <a:rPr lang="en-US" altLang="ko-KR" smtClean="0"/>
              <a:t>Volatile int selectedLED=9;</a:t>
            </a:r>
          </a:p>
          <a:p>
            <a:endParaRPr lang="en-US" altLang="ko-KR" smtClean="0"/>
          </a:p>
          <a:p>
            <a:r>
              <a:rPr lang="en-US" altLang="ko-KR" smtClean="0"/>
              <a:t>attachInterrupt() </a:t>
            </a:r>
            <a:r>
              <a:rPr lang="ko-KR" altLang="en-US" smtClean="0"/>
              <a:t>함수</a:t>
            </a:r>
            <a:endParaRPr lang="en-US" altLang="ko-KR" smtClean="0"/>
          </a:p>
          <a:p>
            <a:pPr lvl="1"/>
            <a:r>
              <a:rPr lang="ko-KR" altLang="en-US" smtClean="0"/>
              <a:t>아두이노가 프로그램 내에서 인터럽트를 사용하려면 </a:t>
            </a:r>
            <a:r>
              <a:rPr lang="en-US" altLang="ko-KR" smtClean="0"/>
              <a:t>setup() </a:t>
            </a:r>
            <a:r>
              <a:rPr lang="ko-KR" altLang="en-US" smtClean="0"/>
              <a:t>함수에서 </a:t>
            </a:r>
            <a:r>
              <a:rPr lang="en-US" altLang="ko-KR" smtClean="0"/>
              <a:t>attachInterrupt() </a:t>
            </a:r>
            <a:r>
              <a:rPr lang="ko-KR" altLang="en-US" smtClean="0"/>
              <a:t>함수로</a:t>
            </a:r>
            <a:r>
              <a:rPr lang="en-US" altLang="ko-KR" smtClean="0"/>
              <a:t> </a:t>
            </a:r>
            <a:r>
              <a:rPr lang="ko-KR" altLang="en-US" smtClean="0"/>
              <a:t>인터럽트를 초기화해야 한다</a:t>
            </a:r>
            <a:r>
              <a:rPr lang="en-US" altLang="ko-KR" smtClean="0"/>
              <a:t>. </a:t>
            </a:r>
          </a:p>
          <a:p>
            <a:pPr lvl="2"/>
            <a:r>
              <a:rPr lang="en-US" altLang="ko-KR" smtClean="0"/>
              <a:t>attachInterrupt(0, swap, RISING);</a:t>
            </a:r>
          </a:p>
          <a:p>
            <a:pPr lvl="2"/>
            <a:r>
              <a:rPr lang="en-US" altLang="ko-KR" smtClean="0"/>
              <a:t>0: </a:t>
            </a:r>
            <a:r>
              <a:rPr lang="ko-KR" altLang="en-US" smtClean="0"/>
              <a:t>인터럽트 </a:t>
            </a:r>
            <a:r>
              <a:rPr lang="en-US" altLang="ko-KR" smtClean="0"/>
              <a:t>0</a:t>
            </a:r>
            <a:r>
              <a:rPr lang="ko-KR" altLang="en-US" smtClean="0"/>
              <a:t>번</a:t>
            </a:r>
            <a:r>
              <a:rPr lang="en-US" altLang="ko-KR" smtClean="0"/>
              <a:t>(Uno</a:t>
            </a:r>
            <a:r>
              <a:rPr lang="ko-KR" altLang="en-US" smtClean="0"/>
              <a:t>의 경우 </a:t>
            </a:r>
            <a:r>
              <a:rPr lang="en-US" altLang="ko-KR" smtClean="0"/>
              <a:t>2</a:t>
            </a:r>
            <a:r>
              <a:rPr lang="ko-KR" altLang="en-US" smtClean="0"/>
              <a:t>번 핀</a:t>
            </a:r>
            <a:r>
              <a:rPr lang="en-US" altLang="ko-KR" smtClean="0"/>
              <a:t>)</a:t>
            </a:r>
          </a:p>
          <a:p>
            <a:pPr lvl="2"/>
            <a:r>
              <a:rPr lang="en-US" altLang="ko-KR" smtClean="0"/>
              <a:t>swap: </a:t>
            </a:r>
            <a:r>
              <a:rPr lang="ko-KR" altLang="en-US" smtClean="0"/>
              <a:t>인터럽트가 호출되었을 때 실행할 함수 이름</a:t>
            </a:r>
            <a:endParaRPr lang="en-US" altLang="ko-KR" smtClean="0"/>
          </a:p>
          <a:p>
            <a:pPr lvl="2"/>
            <a:r>
              <a:rPr lang="en-US" altLang="ko-KR" smtClean="0"/>
              <a:t>RISING/FALLING: </a:t>
            </a:r>
            <a:r>
              <a:rPr lang="ko-KR" altLang="en-US" smtClean="0"/>
              <a:t>인터럽트를 언제 호출할 지 시그널 에지 시기를 설정</a:t>
            </a:r>
            <a:endParaRPr lang="en-US" altLang="ko-KR" smtClean="0"/>
          </a:p>
          <a:p>
            <a:pPr lvl="2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58861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 smtClean="0"/>
              <a:t>멀티태스킹을</a:t>
            </a:r>
            <a:r>
              <a:rPr lang="ko-KR" altLang="en-US" dirty="0" smtClean="0"/>
              <a:t> 위한 하드웨어 인터럽트 프로그램</a:t>
            </a:r>
            <a:endParaRPr lang="en-US" altLang="ko-KR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11559" y="1916832"/>
            <a:ext cx="7921625" cy="470569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인터럽트 제어를 적용하여 버튼의 변화를 처리하는 프로그램</a:t>
            </a:r>
          </a:p>
          <a:p>
            <a:pPr>
              <a:defRPr/>
            </a:pPr>
            <a:endParaRPr lang="en-US" altLang="ko-KR" sz="14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버튼 핀 연결</a:t>
            </a:r>
          </a:p>
          <a:p>
            <a:pPr>
              <a:defRPr/>
            </a:pP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BUTTON_INT= 0; //0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핀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(Uno 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보드는 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핀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을 사용하는 인터럽트 버튼 상수 정의</a:t>
            </a:r>
          </a:p>
          <a:p>
            <a:pPr>
              <a:defRPr/>
            </a:pP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RED=11; //11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핀을 사용하는 빨간색 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 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상수 정의</a:t>
            </a:r>
          </a:p>
          <a:p>
            <a:pPr>
              <a:defRPr/>
            </a:pP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GREEN=10; //10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핀을 사용하는 초록색 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 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상수 정의</a:t>
            </a:r>
          </a:p>
          <a:p>
            <a:pPr>
              <a:defRPr/>
            </a:pP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BLUE=9; //9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핀을 사용하는 파란색 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 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상수 정의</a:t>
            </a:r>
          </a:p>
          <a:p>
            <a:pPr>
              <a:defRPr/>
            </a:pPr>
            <a:endParaRPr lang="en-US" altLang="ko-KR" sz="14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인터럽트 내부에서 값을 변경할 수 있도록 휘발성 변수 선언</a:t>
            </a:r>
          </a:p>
          <a:p>
            <a:pPr>
              <a:defRPr/>
            </a:pP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volatile </a:t>
            </a: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=RED;</a:t>
            </a:r>
          </a:p>
          <a:p>
            <a:pPr>
              <a:defRPr/>
            </a:pPr>
            <a:endParaRPr lang="en-US" altLang="ko-KR" sz="14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setup()</a:t>
            </a:r>
          </a:p>
          <a:p>
            <a:pPr>
              <a:defRPr/>
            </a:pP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4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pinMode</a:t>
            </a: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(RED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OUTPUT);</a:t>
            </a:r>
          </a:p>
          <a:p>
            <a:pPr>
              <a:defRPr/>
            </a:pP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4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pinMode</a:t>
            </a: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(GREEN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OUTPUT);</a:t>
            </a:r>
          </a:p>
          <a:p>
            <a:pPr>
              <a:defRPr/>
            </a:pP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4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pinMode</a:t>
            </a: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(BLUE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OUTPUT);</a:t>
            </a:r>
          </a:p>
          <a:p>
            <a:pPr>
              <a:defRPr/>
            </a:pP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RISING 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에지를 감지할 수 있도록 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BUTTON_INT </a:t>
            </a:r>
            <a:r>
              <a:rPr lang="ko-KR" altLang="en-US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핀 신호를 인터럽트로 설정</a:t>
            </a:r>
          </a:p>
          <a:p>
            <a:pPr>
              <a:defRPr/>
            </a:pP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4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attachInterrupt</a:t>
            </a:r>
            <a:r>
              <a:rPr lang="en-US" altLang="ko-KR" sz="14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(BUTTON_INT</a:t>
            </a: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swap, RISING);</a:t>
            </a:r>
          </a:p>
          <a:p>
            <a:pPr>
              <a:defRPr/>
            </a:pPr>
            <a:r>
              <a:rPr lang="en-US" altLang="ko-KR" sz="14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  <a:endParaRPr lang="ko-KR" altLang="en-US" sz="14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1186" y="1702520"/>
            <a:ext cx="7921625" cy="360362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12-1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멀티태스킹을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위한 하드웨어 인터럽트 프로그램 작성하기</a:t>
            </a:r>
          </a:p>
        </p:txBody>
      </p:sp>
    </p:spTree>
    <p:extLst>
      <p:ext uri="{BB962C8B-B14F-4D97-AF65-F5344CB8AC3E}">
        <p14:creationId xmlns:p14="http://schemas.microsoft.com/office/powerpoint/2010/main" val="90658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 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1559" y="1267048"/>
            <a:ext cx="7921625" cy="52582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swap()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현재 켜진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를 끔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analogWrite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0);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새로운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LED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선택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if(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=GREEN)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=RED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else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=RED)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=BLUE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else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=BLUE)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=GREEN;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loop()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for(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i=0; i&lt;256; i++)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{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analogWrite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i);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delay(10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}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for(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i=255; i&gt;=0; i--)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{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analogWrite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selectedLED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i);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delay(10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}</a:t>
            </a: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1186" y="1052736"/>
            <a:ext cx="7921625" cy="433670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12-1 </a:t>
            </a:r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멀티태스킹을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위한 하드웨어 인터럽트 프로그램 작성하기</a:t>
            </a:r>
          </a:p>
        </p:txBody>
      </p:sp>
    </p:spTree>
    <p:extLst>
      <p:ext uri="{BB962C8B-B14F-4D97-AF65-F5344CB8AC3E}">
        <p14:creationId xmlns:p14="http://schemas.microsoft.com/office/powerpoint/2010/main" val="1888598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02. </a:t>
            </a:r>
            <a:r>
              <a:rPr lang="ko-KR" altLang="en-US" smtClean="0"/>
              <a:t>타이머 기반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smtClean="0"/>
              <a:t>아두이노 내장 타이머</a:t>
            </a:r>
            <a:endParaRPr lang="en-US" altLang="ko-KR" smtClean="0"/>
          </a:p>
          <a:p>
            <a:pPr lvl="1"/>
            <a:r>
              <a:rPr lang="ko-KR" altLang="en-US" smtClean="0"/>
              <a:t>아두이노 </a:t>
            </a:r>
            <a:r>
              <a:rPr lang="en-US" altLang="ko-KR" smtClean="0"/>
              <a:t>Uno</a:t>
            </a:r>
            <a:r>
              <a:rPr lang="ko-KR" altLang="en-US" smtClean="0"/>
              <a:t>에는 </a:t>
            </a:r>
            <a:r>
              <a:rPr lang="en-US" altLang="ko-KR" smtClean="0"/>
              <a:t>3 </a:t>
            </a:r>
            <a:r>
              <a:rPr lang="ko-KR" altLang="en-US" smtClean="0"/>
              <a:t>개의 내장 하드웨어 타이머가 있다</a:t>
            </a:r>
            <a:r>
              <a:rPr lang="en-US" altLang="ko-KR" smtClean="0"/>
              <a:t>. </a:t>
            </a:r>
          </a:p>
          <a:p>
            <a:pPr lvl="1"/>
            <a:r>
              <a:rPr lang="ko-KR" altLang="en-US" smtClean="0"/>
              <a:t>하지만 기본 라이브러리에서 </a:t>
            </a:r>
            <a:r>
              <a:rPr lang="en-US" altLang="ko-KR" smtClean="0"/>
              <a:t>millis() </a:t>
            </a:r>
            <a:r>
              <a:rPr lang="ko-KR" altLang="en-US" smtClean="0"/>
              <a:t>함수</a:t>
            </a:r>
            <a:r>
              <a:rPr lang="en-US" altLang="ko-KR" smtClean="0"/>
              <a:t> </a:t>
            </a:r>
            <a:r>
              <a:rPr lang="ko-KR" altLang="en-US" smtClean="0"/>
              <a:t>호출</a:t>
            </a:r>
            <a:r>
              <a:rPr lang="en-US" altLang="ko-KR" smtClean="0"/>
              <a:t>, delay() </a:t>
            </a:r>
            <a:r>
              <a:rPr lang="ko-KR" altLang="en-US" smtClean="0"/>
              <a:t>함수 실행</a:t>
            </a:r>
            <a:r>
              <a:rPr lang="en-US" altLang="ko-KR" smtClean="0"/>
              <a:t>, analongWrite() </a:t>
            </a:r>
            <a:r>
              <a:rPr lang="ko-KR" altLang="en-US" smtClean="0"/>
              <a:t>함수로 </a:t>
            </a:r>
            <a:r>
              <a:rPr lang="en-US" altLang="ko-KR" smtClean="0"/>
              <a:t>PWM </a:t>
            </a:r>
            <a:r>
              <a:rPr lang="ko-KR" altLang="en-US" smtClean="0"/>
              <a:t>출력을 위해 </a:t>
            </a:r>
            <a:r>
              <a:rPr lang="en-US" altLang="ko-KR" smtClean="0"/>
              <a:t>3 </a:t>
            </a:r>
            <a:r>
              <a:rPr lang="ko-KR" altLang="en-US" smtClean="0"/>
              <a:t>개의 내장 하드웨어 타이머를 모두 사용한다</a:t>
            </a:r>
            <a:r>
              <a:rPr lang="en-US" altLang="ko-KR" smtClean="0"/>
              <a:t>. </a:t>
            </a:r>
          </a:p>
          <a:p>
            <a:pPr lvl="1"/>
            <a:endParaRPr lang="en-US" altLang="ko-KR" smtClean="0"/>
          </a:p>
          <a:p>
            <a:r>
              <a:rPr lang="en-US" altLang="ko-KR" smtClean="0"/>
              <a:t>TimerOne </a:t>
            </a:r>
            <a:r>
              <a:rPr lang="ko-KR" altLang="en-US" smtClean="0"/>
              <a:t>소프트웨어 타이머</a:t>
            </a:r>
            <a:endParaRPr lang="en-US" altLang="ko-KR" smtClean="0"/>
          </a:p>
          <a:p>
            <a:pPr lvl="1"/>
            <a:r>
              <a:rPr lang="en-US" altLang="ko-KR" smtClean="0"/>
              <a:t>TimerOne </a:t>
            </a:r>
            <a:r>
              <a:rPr lang="ko-KR" altLang="en-US" smtClean="0"/>
              <a:t>이라는 서드파티 라이브러리르 사용하면 </a:t>
            </a:r>
            <a:r>
              <a:rPr lang="en-US" altLang="ko-KR" smtClean="0"/>
              <a:t>ATMega 328 </a:t>
            </a:r>
            <a:r>
              <a:rPr lang="ko-KR" altLang="en-US" smtClean="0"/>
              <a:t>기반의 아두이노에서 </a:t>
            </a:r>
            <a:r>
              <a:rPr lang="en-US" altLang="ko-KR" smtClean="0"/>
              <a:t>16</a:t>
            </a:r>
            <a:r>
              <a:rPr lang="ko-KR" altLang="en-US" smtClean="0"/>
              <a:t>비트 소프트웨어 타이머를 제어할 수 있다</a:t>
            </a:r>
            <a:r>
              <a:rPr lang="en-US" altLang="ko-KR" smtClean="0"/>
              <a:t>. </a:t>
            </a:r>
          </a:p>
          <a:p>
            <a:pPr lvl="1"/>
            <a:r>
              <a:rPr lang="en-US" altLang="ko-KR" smtClean="0"/>
              <a:t>TimerOne</a:t>
            </a:r>
            <a:r>
              <a:rPr lang="ko-KR" altLang="en-US" smtClean="0"/>
              <a:t>은 아두이노의 </a:t>
            </a:r>
            <a:r>
              <a:rPr lang="en-US" altLang="ko-KR" smtClean="0"/>
              <a:t>9</a:t>
            </a:r>
            <a:r>
              <a:rPr lang="ko-KR" altLang="en-US" smtClean="0"/>
              <a:t>번</a:t>
            </a:r>
            <a:r>
              <a:rPr lang="en-US" altLang="ko-KR" smtClean="0"/>
              <a:t>, 10</a:t>
            </a:r>
            <a:r>
              <a:rPr lang="ko-KR" altLang="en-US" smtClean="0"/>
              <a:t>번 </a:t>
            </a:r>
            <a:r>
              <a:rPr lang="en-US" altLang="ko-KR" smtClean="0"/>
              <a:t>I/O </a:t>
            </a:r>
            <a:r>
              <a:rPr lang="ko-KR" altLang="en-US" smtClean="0"/>
              <a:t>핀을 사용한다</a:t>
            </a:r>
            <a:r>
              <a:rPr lang="en-US" altLang="ko-KR" smtClean="0"/>
              <a:t>. </a:t>
            </a:r>
            <a:r>
              <a:rPr lang="ko-KR" altLang="en-US" smtClean="0"/>
              <a:t>아두이노 프로그램에서 </a:t>
            </a:r>
            <a:r>
              <a:rPr lang="en-US" altLang="ko-KR" smtClean="0"/>
              <a:t>TimerOne</a:t>
            </a:r>
            <a:r>
              <a:rPr lang="ko-KR" altLang="en-US" smtClean="0"/>
              <a:t>라이브러리를 사용하면 </a:t>
            </a:r>
            <a:r>
              <a:rPr lang="en-US" altLang="ko-KR" smtClean="0"/>
              <a:t>9</a:t>
            </a:r>
            <a:r>
              <a:rPr lang="ko-KR" altLang="en-US" smtClean="0"/>
              <a:t>번과 </a:t>
            </a:r>
            <a:r>
              <a:rPr lang="en-US" altLang="ko-KR" smtClean="0"/>
              <a:t>10</a:t>
            </a:r>
            <a:r>
              <a:rPr lang="ko-KR" altLang="en-US" smtClean="0"/>
              <a:t>번 핀에서는 </a:t>
            </a:r>
            <a:r>
              <a:rPr lang="en-US" altLang="ko-KR" smtClean="0"/>
              <a:t>analogWrite() </a:t>
            </a:r>
            <a:r>
              <a:rPr lang="ko-KR" altLang="en-US" smtClean="0"/>
              <a:t>함수를 실행할 수 없다</a:t>
            </a:r>
            <a:r>
              <a:rPr lang="en-US" altLang="ko-KR" smtClean="0"/>
              <a:t>. 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053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smtClean="0"/>
              <a:t>타이머 기반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타이머 인터럽트 이해하기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아두이노에</a:t>
            </a:r>
            <a:r>
              <a:rPr lang="ko-KR" altLang="en-US" dirty="0" smtClean="0"/>
              <a:t> 내장된 타이머는 </a:t>
            </a:r>
            <a:r>
              <a:rPr lang="ko-KR" altLang="en-US" dirty="0" err="1" smtClean="0"/>
              <a:t>아두이노를</a:t>
            </a:r>
            <a:r>
              <a:rPr lang="ko-KR" altLang="en-US" dirty="0" smtClean="0"/>
              <a:t> 구동하는 수정 발진자의 </a:t>
            </a:r>
            <a:r>
              <a:rPr lang="ko-KR" altLang="en-US" dirty="0" err="1" smtClean="0"/>
              <a:t>클록</a:t>
            </a:r>
            <a:r>
              <a:rPr lang="ko-KR" altLang="en-US" dirty="0" smtClean="0"/>
              <a:t> 사이클마다 </a:t>
            </a:r>
            <a:r>
              <a:rPr lang="en-US" altLang="ko-KR" dirty="0" smtClean="0"/>
              <a:t>0</a:t>
            </a:r>
            <a:r>
              <a:rPr lang="ko-KR" altLang="en-US" dirty="0" smtClean="0"/>
              <a:t>부터 숫자를 센다</a:t>
            </a:r>
            <a:r>
              <a:rPr lang="en-US" altLang="ko-KR" dirty="0" smtClean="0"/>
              <a:t>. </a:t>
            </a:r>
          </a:p>
          <a:p>
            <a:pPr lvl="1"/>
            <a:r>
              <a:rPr lang="en-US" altLang="ko-KR" dirty="0" err="1" smtClean="0"/>
              <a:t>TimerOne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16</a:t>
            </a:r>
            <a:r>
              <a:rPr lang="ko-KR" altLang="en-US" dirty="0" smtClean="0"/>
              <a:t>비트 타이머이므로 </a:t>
            </a:r>
            <a:r>
              <a:rPr lang="en-US" altLang="ko-KR" dirty="0" smtClean="0"/>
              <a:t>0</a:t>
            </a:r>
            <a:r>
              <a:rPr lang="ko-KR" altLang="en-US" dirty="0" smtClean="0"/>
              <a:t>부터 </a:t>
            </a:r>
            <a:r>
              <a:rPr lang="en-US" altLang="ko-KR" dirty="0" smtClean="0"/>
              <a:t>2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16</a:t>
            </a:r>
            <a:r>
              <a:rPr lang="ko-KR" altLang="en-US" dirty="0" smtClean="0"/>
              <a:t>승 </a:t>
            </a:r>
            <a:r>
              <a:rPr lang="en-US" altLang="ko-KR" dirty="0" smtClean="0"/>
              <a:t>– 1</a:t>
            </a:r>
            <a:r>
              <a:rPr lang="ko-KR" altLang="en-US" dirty="0" smtClean="0"/>
              <a:t>까지 숫자를 셀 수 있다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숫자가 최고점에 이르면 다시 숫자 값이 </a:t>
            </a:r>
            <a:r>
              <a:rPr lang="en-US" altLang="ko-KR" dirty="0" smtClean="0"/>
              <a:t>0</a:t>
            </a:r>
            <a:r>
              <a:rPr lang="ko-KR" altLang="en-US" dirty="0" smtClean="0"/>
              <a:t>으로 초기화되고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처음부터 숫자를 다시 센다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이 숫자가 최고점에 도달하는 시간은 </a:t>
            </a:r>
            <a:r>
              <a:rPr lang="ko-KR" altLang="en-US" dirty="0" err="1" smtClean="0"/>
              <a:t>클록</a:t>
            </a:r>
            <a:r>
              <a:rPr lang="ko-KR" altLang="en-US" dirty="0" smtClean="0"/>
              <a:t> 디바이더에 따라 다르고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클록</a:t>
            </a:r>
            <a:r>
              <a:rPr lang="ko-KR" altLang="en-US" dirty="0" smtClean="0"/>
              <a:t> 디바이더를 사용하지 않는다면 </a:t>
            </a:r>
            <a:r>
              <a:rPr lang="ko-KR" altLang="en-US" dirty="0" err="1" smtClean="0"/>
              <a:t>아두이노의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클록</a:t>
            </a:r>
            <a:r>
              <a:rPr lang="ko-KR" altLang="en-US" dirty="0" smtClean="0"/>
              <a:t> 속도인 초당 </a:t>
            </a:r>
            <a:r>
              <a:rPr lang="en-US" altLang="ko-KR" dirty="0" smtClean="0"/>
              <a:t>16</a:t>
            </a:r>
            <a:r>
              <a:rPr lang="ko-KR" altLang="en-US" dirty="0" smtClean="0"/>
              <a:t>만 사이클</a:t>
            </a:r>
            <a:r>
              <a:rPr lang="en-US" altLang="ko-KR" dirty="0" smtClean="0"/>
              <a:t>(16MHz)</a:t>
            </a:r>
            <a:r>
              <a:rPr lang="ko-KR" altLang="en-US" dirty="0" smtClean="0"/>
              <a:t>로 </a:t>
            </a:r>
            <a:r>
              <a:rPr lang="ko-KR" altLang="en-US" dirty="0" err="1" smtClean="0"/>
              <a:t>카운팅되므로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r>
              <a:rPr lang="ko-KR" altLang="en-US" dirty="0" smtClean="0"/>
              <a:t>초 동안에 타이머가 여러 차례 초기화 될 것이다</a:t>
            </a:r>
            <a:r>
              <a:rPr lang="en-US" altLang="ko-KR" dirty="0" smtClean="0"/>
              <a:t>. 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594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85876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smtClean="0"/>
              <a:t>타이머 기반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err="1" smtClean="0"/>
              <a:t>TimerOne</a:t>
            </a:r>
            <a:r>
              <a:rPr lang="en-US" altLang="ko-KR" dirty="0" smtClean="0"/>
              <a:t> </a:t>
            </a:r>
            <a:r>
              <a:rPr lang="ko-KR" altLang="en-US" dirty="0" smtClean="0"/>
              <a:t>라이브러리 다운로드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TimerOne</a:t>
            </a:r>
            <a:r>
              <a:rPr lang="en-US" altLang="ko-KR" dirty="0" smtClean="0"/>
              <a:t> </a:t>
            </a:r>
            <a:r>
              <a:rPr lang="ko-KR" altLang="en-US" dirty="0" smtClean="0"/>
              <a:t>라이브러리는 </a:t>
            </a:r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code.google.com/p/arduino-timerone/downloads/list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에서 다운로드가 가능하다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다운로드한</a:t>
            </a:r>
            <a:r>
              <a:rPr lang="ko-KR" altLang="en-US" dirty="0" smtClean="0"/>
              <a:t> 파일의 압축을 풀고 폴더 그대로 </a:t>
            </a:r>
            <a:r>
              <a:rPr lang="ko-KR" altLang="en-US" dirty="0" err="1" smtClean="0"/>
              <a:t>아두이노의</a:t>
            </a:r>
            <a:r>
              <a:rPr lang="ko-KR" altLang="en-US" dirty="0" smtClean="0"/>
              <a:t> 라이브러리 폴더로 복사하면 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아두이노</a:t>
            </a:r>
            <a:r>
              <a:rPr lang="ko-KR" altLang="en-US" dirty="0" smtClean="0"/>
              <a:t> </a:t>
            </a:r>
            <a:r>
              <a:rPr lang="en-US" altLang="ko-KR" dirty="0" smtClean="0"/>
              <a:t>IDE</a:t>
            </a:r>
            <a:r>
              <a:rPr lang="ko-KR" altLang="en-US" dirty="0" smtClean="0"/>
              <a:t>를 </a:t>
            </a:r>
            <a:r>
              <a:rPr lang="ko-KR" altLang="en-US" dirty="0" err="1" smtClean="0"/>
              <a:t>재시작해야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TimerOne</a:t>
            </a:r>
            <a:r>
              <a:rPr lang="en-US" altLang="ko-KR" dirty="0" smtClean="0"/>
              <a:t> </a:t>
            </a:r>
            <a:r>
              <a:rPr lang="ko-KR" altLang="en-US" dirty="0" smtClean="0"/>
              <a:t>라이브러리를 사용할 수 있다</a:t>
            </a:r>
            <a:r>
              <a:rPr lang="en-US" altLang="ko-KR" dirty="0" smtClean="0"/>
              <a:t>.  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2924944"/>
            <a:ext cx="7488832" cy="233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30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smtClean="0"/>
              <a:t>타이머 기반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동시에 두 작업 실행하기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아두이노에서는</a:t>
            </a:r>
            <a:r>
              <a:rPr lang="ko-KR" altLang="en-US" dirty="0" smtClean="0"/>
              <a:t> 사실 진정한 </a:t>
            </a:r>
            <a:r>
              <a:rPr lang="ko-KR" altLang="en-US" dirty="0" err="1" smtClean="0"/>
              <a:t>멀티태스킹이</a:t>
            </a:r>
            <a:r>
              <a:rPr lang="ko-KR" altLang="en-US" dirty="0" smtClean="0"/>
              <a:t> 불가능하다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인터럽트는 단지 여러 작업 사이를 매우 빨리 전환시켜 마치 여러 작업이 동시에 일어나는 것처럼 보이게 만들 뿐이다</a:t>
            </a:r>
            <a:r>
              <a:rPr lang="en-US" altLang="ko-KR" dirty="0" smtClean="0"/>
              <a:t>. </a:t>
            </a:r>
          </a:p>
          <a:p>
            <a:pPr lvl="1"/>
            <a:r>
              <a:rPr lang="en-US" altLang="ko-KR" dirty="0" err="1" smtClean="0"/>
              <a:t>TimerOne</a:t>
            </a:r>
            <a:r>
              <a:rPr lang="en-US" altLang="ko-KR" dirty="0" smtClean="0"/>
              <a:t> </a:t>
            </a:r>
            <a:r>
              <a:rPr lang="ko-KR" altLang="en-US" dirty="0" smtClean="0"/>
              <a:t>라이브러리를 사용하면 </a:t>
            </a:r>
            <a:r>
              <a:rPr lang="en-US" altLang="ko-KR" dirty="0" smtClean="0"/>
              <a:t>loop </a:t>
            </a:r>
            <a:r>
              <a:rPr lang="ko-KR" altLang="en-US" dirty="0" smtClean="0"/>
              <a:t>문의 다른 함수들이 실행되는 동안 타이머를 사용하여 </a:t>
            </a:r>
            <a:r>
              <a:rPr lang="en-US" altLang="ko-KR" dirty="0" smtClean="0"/>
              <a:t>LED</a:t>
            </a:r>
            <a:r>
              <a:rPr lang="ko-KR" altLang="en-US" dirty="0" smtClean="0"/>
              <a:t>를 깜빡이게 만들 수 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317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02. </a:t>
            </a:r>
            <a:r>
              <a:rPr lang="ko-KR" altLang="en-US" dirty="0" smtClean="0"/>
              <a:t>타이머 기반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간단한 타이머 인터럽트로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깜빡이는 프로그램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2823" y="1843112"/>
            <a:ext cx="7921625" cy="46102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아두이노에서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타이머 인터럽트 사용하기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TimerOne.h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LED=13;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setup()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pinMode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(LED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OUTPUT);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Timer1.initialize(1000000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타이머를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1000000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초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(1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초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로 설정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Timer1.attachInterrupt(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blinky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타이머 인터럽트가 발생할 때마다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blinky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실행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loop()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공란이나 원하는 코드 입력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타이머 인터럽트 실행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blinky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digitalWrite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(LED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!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digitalRead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(LED)); //LED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켜짐 상태 바꿈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2450" y="1628800"/>
            <a:ext cx="7921625" cy="433670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12-2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간단한 타이머 인터럽트로 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LED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깜빡이기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0554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인터럽트로 작동하는 사운드 시스템 제작하기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사운드 시스템 설계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스피커의 음을 도부터 시까지 순서대로 출력하는 사운드 시스템을 만들어보자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타이머 인터럽트는 버튼을 누른 후 음을 선택하기 전까지 선택한 음의 모든 옥타브를 순차적으로 출력한다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버튼을 누를 때마다 다음 음으로 이동한다</a:t>
            </a:r>
            <a:r>
              <a:rPr lang="en-US" altLang="ko-KR" dirty="0" smtClean="0"/>
              <a:t>. </a:t>
            </a:r>
          </a:p>
          <a:p>
            <a:pPr lvl="1"/>
            <a:r>
              <a:rPr lang="en-US" altLang="ko-KR" dirty="0" err="1" smtClean="0"/>
              <a:t>changeKey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함수</a:t>
            </a:r>
            <a:r>
              <a:rPr lang="en-US" altLang="ko-KR" dirty="0" smtClean="0"/>
              <a:t>: </a:t>
            </a:r>
            <a:r>
              <a:rPr lang="ko-KR" altLang="en-US" dirty="0" smtClean="0"/>
              <a:t>버튼 인터럽트를 호출할 때마다 실행하며 다음 음으로 이동할 수 있도록 주파수 값을 변경한다</a:t>
            </a:r>
            <a:r>
              <a:rPr lang="en-US" altLang="ko-KR" dirty="0" smtClean="0"/>
              <a:t>. </a:t>
            </a:r>
          </a:p>
          <a:p>
            <a:pPr lvl="1"/>
            <a:r>
              <a:rPr lang="en-US" altLang="ko-KR" dirty="0" err="1" smtClean="0"/>
              <a:t>changePitch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함수</a:t>
            </a:r>
            <a:r>
              <a:rPr lang="en-US" altLang="ko-KR" dirty="0" smtClean="0"/>
              <a:t>: </a:t>
            </a:r>
            <a:r>
              <a:rPr lang="ko-KR" altLang="en-US" dirty="0" smtClean="0"/>
              <a:t>타이머</a:t>
            </a:r>
            <a:r>
              <a:rPr lang="en-US" altLang="ko-KR" dirty="0" smtClean="0"/>
              <a:t> </a:t>
            </a:r>
            <a:r>
              <a:rPr lang="ko-KR" altLang="en-US" dirty="0" smtClean="0"/>
              <a:t>인터럽트로 </a:t>
            </a:r>
            <a:r>
              <a:rPr lang="en-US" altLang="ko-KR" dirty="0" smtClean="0"/>
              <a:t>0.5</a:t>
            </a:r>
            <a:r>
              <a:rPr lang="ko-KR" altLang="en-US" dirty="0" smtClean="0"/>
              <a:t>초마다 호출하며 </a:t>
            </a:r>
            <a:r>
              <a:rPr lang="en-US" altLang="ko-KR" dirty="0" smtClean="0"/>
              <a:t>tone()</a:t>
            </a:r>
            <a:r>
              <a:rPr lang="ko-KR" altLang="en-US" dirty="0" smtClean="0"/>
              <a:t>함수를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사용하여 스피커에서 특정 주파수의 음을 출력한다</a:t>
            </a:r>
            <a:r>
              <a:rPr lang="en-US" altLang="ko-KR" dirty="0" smtClean="0"/>
              <a:t>. </a:t>
            </a:r>
          </a:p>
          <a:p>
            <a:pPr lvl="1"/>
            <a:r>
              <a:rPr lang="en-US" altLang="ko-KR" dirty="0" smtClean="0"/>
              <a:t>loop</a:t>
            </a:r>
            <a:r>
              <a:rPr lang="ko-KR" altLang="en-US" dirty="0" smtClean="0"/>
              <a:t>문</a:t>
            </a:r>
            <a:r>
              <a:rPr lang="en-US" altLang="ko-KR" dirty="0" smtClean="0"/>
              <a:t>: 0.1</a:t>
            </a:r>
            <a:r>
              <a:rPr lang="ko-KR" altLang="en-US" dirty="0" smtClean="0"/>
              <a:t>초마다 현재 음계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옥타브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주파수를 시리얼 모니터로 출력한다</a:t>
            </a:r>
            <a:r>
              <a:rPr lang="en-US" altLang="ko-KR" dirty="0" smtClean="0"/>
              <a:t>. </a:t>
            </a:r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795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인터럽트로 작동하는 사운드 시스템 제작하기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사운드 시스템 회로도</a:t>
            </a:r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653587"/>
            <a:ext cx="4416372" cy="307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1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인터럽트로 작동하는 사운드 시스템 제작하기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사운드 시스템 프로그램</a:t>
            </a:r>
            <a:endParaRPr lang="en-US" altLang="ko-KR" dirty="0"/>
          </a:p>
        </p:txBody>
      </p:sp>
      <p:sp>
        <p:nvSpPr>
          <p:cNvPr id="6" name="TextBox 5"/>
          <p:cNvSpPr txBox="1"/>
          <p:nvPr/>
        </p:nvSpPr>
        <p:spPr>
          <a:xfrm>
            <a:off x="682823" y="1843112"/>
            <a:ext cx="7921625" cy="46102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하드웨어 및 타이머 인터럽트를 사용하여 사운드 제어하기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TimerOne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라이브러리 삽입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#include &lt;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TimerOne.h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버튼 핀 연결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BUTTON_INT= 0; //0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핀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(Uno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보드는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2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핀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을 사용하는 인터럽트 버튼 상수 정의</a:t>
            </a:r>
          </a:p>
          <a:p>
            <a:pPr>
              <a:defRPr/>
            </a:pP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const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SPEAKER=12; //12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번 핀을 사용하는 스피커 상수 </a:t>
            </a:r>
            <a:r>
              <a:rPr lang="ko-KR" altLang="en-US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정의</a:t>
            </a: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endParaRPr lang="en-US" altLang="ko-KR" sz="120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음계 설정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#define NOTE_C 65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#define NOTE_D 73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#define NOTE_E 82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#define NOTE_F 87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#define NOTE_G 98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#define NOTE_A 110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#define NOTE_B 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123</a:t>
            </a:r>
          </a:p>
          <a:p>
            <a:pPr>
              <a:defRPr/>
            </a:pPr>
            <a:endParaRPr lang="en-US" altLang="ko-KR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인터럽트 내에서 값이 변경될 휘발성 변수 선언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volatile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key= NOTE_C;</a:t>
            </a:r>
          </a:p>
          <a:p>
            <a:pPr>
              <a:defRPr/>
            </a:pP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volatile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int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octave_multiplier</a:t>
            </a:r>
            <a:r>
              <a:rPr lang="en-US" altLang="ko-KR" sz="12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=1;</a:t>
            </a:r>
            <a:endParaRPr lang="ko-KR" altLang="en-US" sz="12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2450" y="1628800"/>
            <a:ext cx="7921625" cy="433670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12-3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사운드 시스템 프로그램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작성하기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6686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인터럽트로 작동하는 사운드 시스템 제작하기 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1582" y="1267048"/>
            <a:ext cx="7921625" cy="54023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setup()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시리얼 통신 시작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Serial.begin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(9600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pinMode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(SPEAKER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OUTPUT);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RISING EDGE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를 감지할 수 있도록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BUTTON_INT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핀 신호를 인터럽트로 설정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attachInterrupt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(BUTTON_INT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changeKey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RISING);</a:t>
            </a:r>
          </a:p>
          <a:p>
            <a:pPr>
              <a:defRPr/>
            </a:pPr>
            <a:endParaRPr lang="en-US" altLang="ko-KR" sz="1200" dirty="0" smtClean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타이머 인터럽트 설정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Timer1.initialize(500000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 //0.5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초로 타이머 설정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Timer1.attachInterrupt(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changePitch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	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타이머 인터럽트가 발생하면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			//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changePitch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 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실행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changeKey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octave_multiplier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=1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if(key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=NOTE_C)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key=NOTE_D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else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if(key= =NOTE_D)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key=NOTE_E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else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if(key= =NOTE_E)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key=NOTE_F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else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if(key= =NOTE_F)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key=NOTE_G;</a:t>
            </a: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1209" y="1052735"/>
            <a:ext cx="7921625" cy="508179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12-3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사운드 시스템 프로그램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작성하기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7868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smtClean="0"/>
              <a:t>인터럽트로 작동하는 사운드 시스템 제작하기 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1582" y="1267048"/>
            <a:ext cx="7921625" cy="54023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noFill/>
            <a:prstDash val="sysDash"/>
          </a:ln>
        </p:spPr>
        <p:txBody>
          <a:bodyPr anchor="ctr"/>
          <a:lstStyle/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else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if(key= =NOTE_G)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key=NOTE_A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else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if(key= =NOTE_A)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key=NOTE_B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else 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if(key= =NOTE_B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key=NOTE_C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//</a:t>
            </a:r>
            <a:r>
              <a:rPr lang="ko-KR" altLang="en-US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타이머 인터럽트 실행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changePitch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octave_multiplier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octave_multiplier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*2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if(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octave_multiplier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&gt;16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 </a:t>
            </a:r>
            <a:r>
              <a:rPr lang="en-US" altLang="ko-KR" sz="1200" dirty="0" err="1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octave_multiplier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= 1;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tone(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SPEAKER,key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*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octave_multiplier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  <a:p>
            <a:pPr>
              <a:defRPr/>
            </a:pPr>
            <a:endParaRPr lang="en-US" altLang="ko-KR" sz="1200" dirty="0">
              <a:solidFill>
                <a:prstClr val="black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void loop()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("Key: 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(key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 Multiplier: 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octave_multiplier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(" Frequency: ");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Serial.println</a:t>
            </a: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(key*</a:t>
            </a:r>
            <a:r>
              <a:rPr lang="en-US" altLang="ko-KR" sz="1200" dirty="0" err="1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octave_multiplier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 smtClean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delay(100</a:t>
            </a: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>
              <a:defRPr/>
            </a:pPr>
            <a:r>
              <a:rPr lang="en-US" altLang="ko-KR" sz="1200" dirty="0">
                <a:solidFill>
                  <a:prstClr val="black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1209" y="1052735"/>
            <a:ext cx="7921625" cy="508179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/>
          <a:p>
            <a:pPr>
              <a:defRPr/>
            </a:pPr>
            <a:r>
              <a:rPr lang="ko-KR" altLang="en-US" b="1" dirty="0">
                <a:solidFill>
                  <a:srgbClr val="FFFFCC"/>
                </a:solidFill>
                <a:latin typeface="+mj-ea"/>
                <a:ea typeface="+mj-ea"/>
              </a:rPr>
              <a:t>실습 </a:t>
            </a:r>
            <a:r>
              <a:rPr lang="en-US" altLang="ko-KR" b="1" dirty="0" smtClean="0">
                <a:solidFill>
                  <a:srgbClr val="FFFFCC"/>
                </a:solidFill>
                <a:latin typeface="+mj-ea"/>
                <a:ea typeface="+mj-ea"/>
              </a:rPr>
              <a:t>12-3 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사운드 시스템 프로그램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작성하기</a:t>
            </a:r>
            <a:endParaRPr lang="ko-KR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0441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mtClean="0"/>
              <a:t>하드웨어 인터럽트 사용</a:t>
            </a:r>
            <a:endParaRPr lang="en-US" altLang="ko-KR" smtClean="0"/>
          </a:p>
          <a:p>
            <a:r>
              <a:rPr lang="ko-KR" altLang="en-US" smtClean="0"/>
              <a:t>타이머 기반 인터럽트</a:t>
            </a:r>
            <a:endParaRPr lang="en-US" altLang="ko-KR" smtClean="0"/>
          </a:p>
          <a:p>
            <a:r>
              <a:rPr lang="ko-KR" altLang="en-US" smtClean="0"/>
              <a:t>인터럽트로 작동하는 사운드 시스템 제작하기</a:t>
            </a:r>
            <a:endParaRPr lang="en-US" altLang="ko-K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mtClean="0"/>
              <a:t>폴링과 인터럽트의 차이점</a:t>
            </a:r>
            <a:endParaRPr lang="en-US" altLang="ko-KR" smtClean="0"/>
          </a:p>
          <a:p>
            <a:r>
              <a:rPr lang="ko-KR" altLang="en-US" smtClean="0"/>
              <a:t>아두이노 보드에 따른 인터럽트 기능의 차이점</a:t>
            </a:r>
            <a:endParaRPr lang="en-US" altLang="ko-KR" smtClean="0"/>
          </a:p>
          <a:p>
            <a:r>
              <a:rPr lang="en-US" altLang="ko-KR" smtClean="0"/>
              <a:t>RC</a:t>
            </a:r>
            <a:r>
              <a:rPr lang="ko-KR" altLang="en-US" smtClean="0"/>
              <a:t>회로와 슈미트 트리거를 사용한 하드웨어 디바운싱 방법</a:t>
            </a:r>
            <a:endParaRPr lang="en-US" altLang="ko-KR" smtClean="0"/>
          </a:p>
          <a:p>
            <a:r>
              <a:rPr lang="ko-KR" altLang="en-US" smtClean="0"/>
              <a:t>인터럽트 기능을 이용한 비동기 입력 반응 처리하기</a:t>
            </a:r>
            <a:endParaRPr lang="en-US" altLang="ko-KR" smtClean="0"/>
          </a:p>
          <a:p>
            <a:r>
              <a:rPr lang="ko-KR" altLang="en-US" smtClean="0"/>
              <a:t>서드파티 타이머 라이브러리를 사용한 타이머 인터럽트 기능 추가</a:t>
            </a:r>
            <a:endParaRPr lang="en-US" altLang="ko-KR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62862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323850" y="184150"/>
            <a:ext cx="7561263" cy="549275"/>
          </a:xfrm>
        </p:spPr>
        <p:txBody>
          <a:bodyPr/>
          <a:lstStyle/>
          <a:p>
            <a:pPr>
              <a:defRPr/>
            </a:pPr>
            <a:r>
              <a:rPr lang="ko-KR" altLang="en-US" sz="2800" smtClean="0">
                <a:solidFill>
                  <a:schemeClr val="accent5">
                    <a:lumMod val="75000"/>
                  </a:schemeClr>
                </a:solidFill>
              </a:rPr>
              <a:t>필요한 부품</a:t>
            </a:r>
            <a:endParaRPr lang="ko-KR" altLang="en-US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12" y="980728"/>
            <a:ext cx="8532440" cy="434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2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01. </a:t>
            </a:r>
            <a:r>
              <a:rPr lang="ko-KR" altLang="en-US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smtClean="0"/>
              <a:t>인터럽트</a:t>
            </a:r>
            <a:endParaRPr lang="en-US" altLang="ko-KR" smtClean="0"/>
          </a:p>
          <a:p>
            <a:pPr lvl="1"/>
            <a:r>
              <a:rPr lang="ko-KR" altLang="en-US" smtClean="0"/>
              <a:t>마이크로프로세서에서 인터럽트</a:t>
            </a:r>
            <a:r>
              <a:rPr lang="en-US" altLang="ko-KR" smtClean="0"/>
              <a:t>(interrupt, </a:t>
            </a:r>
            <a:r>
              <a:rPr lang="ko-KR" altLang="en-US" smtClean="0"/>
              <a:t>중단</a:t>
            </a:r>
            <a:r>
              <a:rPr lang="en-US" altLang="ko-KR" smtClean="0"/>
              <a:t>, </a:t>
            </a:r>
            <a:r>
              <a:rPr lang="ko-KR" altLang="en-US" smtClean="0"/>
              <a:t>새치기</a:t>
            </a:r>
            <a:r>
              <a:rPr lang="en-US" altLang="ko-KR" smtClean="0"/>
              <a:t>)</a:t>
            </a:r>
            <a:r>
              <a:rPr lang="ko-KR" altLang="en-US" smtClean="0"/>
              <a:t>란 마이크로프로세서</a:t>
            </a:r>
            <a:r>
              <a:rPr lang="en-US" altLang="ko-KR" smtClean="0"/>
              <a:t>(CPU)</a:t>
            </a:r>
            <a:r>
              <a:rPr lang="ko-KR" altLang="en-US" smtClean="0"/>
              <a:t>가 프로그램을 실행하고 있을 때</a:t>
            </a:r>
            <a:r>
              <a:rPr lang="en-US" altLang="ko-KR" smtClean="0"/>
              <a:t>, </a:t>
            </a:r>
            <a:r>
              <a:rPr lang="ko-KR" altLang="en-US" smtClean="0"/>
              <a:t>입출력 하드웨어 등의 장치나 또는 예외상황이 발생하여 처리가 필요할 경우에 마이크로프로세서에게 알려 처리할 수 있도록 하는 것을 말한다</a:t>
            </a:r>
            <a:r>
              <a:rPr lang="en-US" altLang="ko-KR" smtClean="0"/>
              <a:t>.(</a:t>
            </a:r>
            <a:r>
              <a:rPr lang="ko-KR" altLang="en-US" smtClean="0"/>
              <a:t>출처</a:t>
            </a:r>
            <a:r>
              <a:rPr lang="en-US" altLang="ko-KR" smtClean="0"/>
              <a:t>: </a:t>
            </a:r>
            <a:r>
              <a:rPr lang="ko-KR" altLang="en-US" smtClean="0"/>
              <a:t>위키백과</a:t>
            </a:r>
            <a:r>
              <a:rPr lang="en-US" altLang="ko-KR" smtClean="0"/>
              <a:t>) </a:t>
            </a:r>
          </a:p>
          <a:p>
            <a:pPr lvl="1"/>
            <a:r>
              <a:rPr lang="ko-KR" altLang="en-US" smtClean="0"/>
              <a:t>이제까지 작업한 모든 아두이노 프로그램은 동기화를 전제로 작성했기 때문에 앞의 코드가 끝나기 전에는 다른 코드를 실행할 수 없었다</a:t>
            </a:r>
            <a:r>
              <a:rPr lang="en-US" altLang="ko-KR" smtClean="0"/>
              <a:t>. </a:t>
            </a:r>
          </a:p>
          <a:p>
            <a:pPr lvl="1"/>
            <a:r>
              <a:rPr lang="ko-KR" altLang="en-US" smtClean="0"/>
              <a:t>인터럽트는 시간 경과</a:t>
            </a:r>
            <a:r>
              <a:rPr lang="en-US" altLang="ko-KR" smtClean="0"/>
              <a:t>, </a:t>
            </a:r>
            <a:r>
              <a:rPr lang="ko-KR" altLang="en-US" smtClean="0"/>
              <a:t>입력 상태 변화 등 특정 이벤트를 발생시켜 프로그램 코드를 비동기적으로 실행할 수 있게 한다</a:t>
            </a:r>
            <a:r>
              <a:rPr lang="en-US" altLang="ko-KR" smtClean="0"/>
              <a:t>. </a:t>
            </a:r>
          </a:p>
          <a:p>
            <a:pPr lvl="1"/>
            <a:r>
              <a:rPr lang="ko-KR" altLang="en-US" smtClean="0"/>
              <a:t>이 장에서는 인터럽트를 이용하여 작업과 상관없이 아두이노가 현재 수행하던 것을 정지시키고 중간에 들어온 작업을 완료한 후 정지시켰던 작업을 다시 실행하는 방법을 학습한다</a:t>
            </a:r>
            <a:r>
              <a:rPr lang="en-US" altLang="ko-KR" smtClean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9640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하드웨어 인터럽트</a:t>
            </a:r>
            <a:endParaRPr lang="en-US" altLang="ko-KR" dirty="0"/>
          </a:p>
          <a:p>
            <a:pPr lvl="1"/>
            <a:r>
              <a:rPr lang="ko-KR" altLang="en-US" dirty="0" smtClean="0"/>
              <a:t>하드웨어 인터럽트는 입력 </a:t>
            </a:r>
            <a:r>
              <a:rPr lang="en-US" altLang="ko-KR" dirty="0" smtClean="0"/>
              <a:t>I/O </a:t>
            </a:r>
            <a:r>
              <a:rPr lang="ko-KR" altLang="en-US" dirty="0" smtClean="0"/>
              <a:t>핀의 상태에 변화가 있을 때 사용된다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프로그램 코드 내에서 끊임없이 특정 버튼의 상태를 감시하지 않으면서</a:t>
            </a:r>
            <a:r>
              <a:rPr lang="en-US" altLang="ko-KR" dirty="0" smtClean="0"/>
              <a:t>(polling, </a:t>
            </a:r>
            <a:r>
              <a:rPr lang="ko-KR" altLang="en-US" dirty="0" err="1" smtClean="0"/>
              <a:t>폴링</a:t>
            </a:r>
            <a:r>
              <a:rPr lang="en-US" altLang="ko-KR" dirty="0" smtClean="0"/>
              <a:t>) </a:t>
            </a:r>
            <a:r>
              <a:rPr lang="ko-KR" altLang="en-US" dirty="0" smtClean="0"/>
              <a:t>상태 변화가 발생했을 때 값을 변경하려고 할 때 매우 유용하다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아두이노의</a:t>
            </a:r>
            <a:r>
              <a:rPr lang="ko-KR" altLang="en-US" dirty="0" smtClean="0"/>
              <a:t> 특정 </a:t>
            </a:r>
            <a:r>
              <a:rPr lang="en-US" altLang="ko-KR" dirty="0" smtClean="0"/>
              <a:t>I/O </a:t>
            </a:r>
            <a:r>
              <a:rPr lang="ko-KR" altLang="en-US" dirty="0" smtClean="0"/>
              <a:t>핀들은 외부 하드웨어 인터럽트로 동작할 수 있다</a:t>
            </a:r>
            <a:r>
              <a:rPr lang="en-US" altLang="ko-KR" dirty="0" smtClean="0"/>
              <a:t>. </a:t>
            </a:r>
          </a:p>
          <a:p>
            <a:pPr lvl="1"/>
            <a:r>
              <a:rPr lang="en-US" altLang="ko-KR" dirty="0" err="1" smtClean="0"/>
              <a:t>ATMega</a:t>
            </a:r>
            <a:r>
              <a:rPr lang="ko-KR" altLang="en-US" dirty="0" smtClean="0"/>
              <a:t> 내부의 하드웨어는 특정 핀들의 상태를 감지하고 프로그램 코드에 그 값을 비동기적으로 전송한다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인터럽트는 프로그램 실행 중 어느 곳에서나 호출 할 수 있다</a:t>
            </a:r>
            <a:r>
              <a:rPr lang="en-US" altLang="ko-KR" dirty="0" smtClean="0"/>
              <a:t>. 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929197"/>
            <a:ext cx="2880320" cy="259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5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 smtClean="0"/>
              <a:t>폴링과</a:t>
            </a:r>
            <a:r>
              <a:rPr lang="ko-KR" altLang="en-US" dirty="0" smtClean="0"/>
              <a:t> 인터럽트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폴링</a:t>
            </a:r>
            <a:r>
              <a:rPr lang="en-US" altLang="ko-KR" dirty="0" smtClean="0"/>
              <a:t>(polling)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loop </a:t>
            </a:r>
            <a:r>
              <a:rPr lang="ko-KR" altLang="en-US" dirty="0" smtClean="0"/>
              <a:t>문 내에서 반복적으로 외부 입력을 감시하는 것을 뜻한다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폴링과</a:t>
            </a:r>
            <a:r>
              <a:rPr lang="ko-KR" altLang="en-US" dirty="0" smtClean="0"/>
              <a:t> 하드웨어 인터럽트는 각각 장단점이 있으므로 사용 목적에 따라 필요한 것을 사용하면 된다</a:t>
            </a:r>
            <a:r>
              <a:rPr lang="en-US" altLang="ko-KR" dirty="0" smtClean="0"/>
              <a:t>. </a:t>
            </a:r>
          </a:p>
          <a:p>
            <a:pPr lvl="2"/>
            <a:r>
              <a:rPr lang="ko-KR" altLang="en-US" dirty="0" smtClean="0"/>
              <a:t>소프트웨어 구현의 용이성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폴링이</a:t>
            </a:r>
            <a:r>
              <a:rPr lang="ko-KR" altLang="en-US" dirty="0" smtClean="0"/>
              <a:t> 더 간편함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하드웨어 구현의 용이성</a:t>
            </a:r>
            <a:r>
              <a:rPr lang="en-US" altLang="ko-KR" dirty="0" smtClean="0"/>
              <a:t>: </a:t>
            </a:r>
            <a:r>
              <a:rPr lang="ko-KR" altLang="en-US" dirty="0" smtClean="0"/>
              <a:t>하드웨어 </a:t>
            </a:r>
            <a:r>
              <a:rPr lang="ko-KR" altLang="en-US" smtClean="0"/>
              <a:t>구성은 </a:t>
            </a:r>
            <a:r>
              <a:rPr lang="ko-KR" altLang="en-US" smtClean="0"/>
              <a:t>동일함</a:t>
            </a:r>
            <a:r>
              <a:rPr lang="en-US" altLang="ko-KR" smtClean="0"/>
              <a:t>.</a:t>
            </a:r>
          </a:p>
          <a:p>
            <a:pPr lvl="3"/>
            <a:r>
              <a:rPr lang="ko-KR" altLang="en-US" sz="1000" smtClean="0"/>
              <a:t>하지만</a:t>
            </a:r>
            <a:r>
              <a:rPr lang="en-US" altLang="ko-KR" sz="1000" dirty="0" smtClean="0"/>
              <a:t>, </a:t>
            </a:r>
            <a:r>
              <a:rPr lang="ko-KR" altLang="en-US" sz="1000" err="1" smtClean="0"/>
              <a:t>에지트리거를</a:t>
            </a:r>
            <a:r>
              <a:rPr lang="ko-KR" altLang="en-US" sz="1000" smtClean="0"/>
              <a:t> </a:t>
            </a:r>
            <a:r>
              <a:rPr lang="ko-KR" altLang="en-US" sz="1000" smtClean="0">
                <a:latin typeface="나눔바른고딕" charset="-127"/>
                <a:ea typeface="나눔바른고딕" charset="-127"/>
              </a:rPr>
              <a:t>사용하려면 </a:t>
            </a:r>
            <a:r>
              <a:rPr lang="ko-KR" altLang="en-US" sz="1000" dirty="0" smtClean="0">
                <a:latin typeface="나눔바른고딕" charset="-127"/>
                <a:ea typeface="나눔바른고딕" charset="-127"/>
              </a:rPr>
              <a:t>하드웨어 </a:t>
            </a:r>
            <a:r>
              <a:rPr lang="ko-KR" altLang="en-US" sz="1000" dirty="0" err="1" smtClean="0">
                <a:latin typeface="나눔바른고딕" charset="-127"/>
                <a:ea typeface="나눔바른고딕" charset="-127"/>
              </a:rPr>
              <a:t>디바운싱</a:t>
            </a:r>
            <a:r>
              <a:rPr lang="ko-KR" altLang="en-US" sz="1000" dirty="0" smtClean="0">
                <a:latin typeface="나눔바른고딕" charset="-127"/>
                <a:ea typeface="나눔바른고딕" charset="-127"/>
              </a:rPr>
              <a:t> 구현이 </a:t>
            </a:r>
            <a:r>
              <a:rPr lang="ko-KR" altLang="en-US" sz="1000" smtClean="0">
                <a:latin typeface="나눔바른고딕" charset="-127"/>
                <a:ea typeface="나눔바른고딕" charset="-127"/>
              </a:rPr>
              <a:t>선행되어야 </a:t>
            </a:r>
            <a:r>
              <a:rPr lang="ko-KR" altLang="en-US" sz="1000" smtClean="0">
                <a:latin typeface="나눔바른고딕" charset="-127"/>
                <a:ea typeface="나눔바른고딕" charset="-127"/>
              </a:rPr>
              <a:t>함</a:t>
            </a:r>
            <a:r>
              <a:rPr lang="en-US" altLang="ko-KR" sz="1000" smtClean="0">
                <a:latin typeface="나눔바른고딕" charset="-127"/>
                <a:ea typeface="나눔바른고딕" charset="-127"/>
              </a:rPr>
              <a:t>.</a:t>
            </a:r>
            <a:endParaRPr lang="en-US" altLang="ko-KR" dirty="0" smtClean="0">
              <a:latin typeface="나눔바른고딕" charset="-127"/>
              <a:ea typeface="나눔바른고딕" charset="-127"/>
            </a:endParaRPr>
          </a:p>
          <a:p>
            <a:pPr lvl="2"/>
            <a:r>
              <a:rPr lang="ko-KR" altLang="en-US" dirty="0" err="1" smtClean="0"/>
              <a:t>멀티태스킹</a:t>
            </a:r>
            <a:r>
              <a:rPr lang="en-US" altLang="ko-KR" dirty="0" smtClean="0"/>
              <a:t>: </a:t>
            </a:r>
            <a:r>
              <a:rPr lang="ko-KR" altLang="en-US" dirty="0" smtClean="0"/>
              <a:t>하드웨어 인터럽트를 사용하는 가장 큰 이유 중 하나가 가상의 </a:t>
            </a:r>
            <a:r>
              <a:rPr lang="ko-KR" altLang="en-US" dirty="0" err="1" smtClean="0"/>
              <a:t>멀티태스킹</a:t>
            </a:r>
            <a:r>
              <a:rPr lang="ko-KR" altLang="en-US" dirty="0" smtClean="0"/>
              <a:t> 구현을 위한 것임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 smtClean="0"/>
              <a:t>수신정확도</a:t>
            </a:r>
            <a:r>
              <a:rPr lang="en-US" altLang="ko-KR" dirty="0" smtClean="0"/>
              <a:t>: </a:t>
            </a:r>
            <a:r>
              <a:rPr lang="ko-KR" altLang="en-US" dirty="0" smtClean="0"/>
              <a:t>빠른 수신이 필요한 작업에서는 인터럽트가 절대적으로 필요함</a:t>
            </a:r>
            <a:r>
              <a:rPr lang="en-US" altLang="ko-KR" dirty="0" smtClean="0"/>
              <a:t>.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04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01. </a:t>
            </a:r>
            <a:r>
              <a:rPr lang="ko-KR" altLang="en-US" dirty="0" smtClean="0"/>
              <a:t>하드웨어 인터럽트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 smtClean="0"/>
              <a:t>아두이노</a:t>
            </a:r>
            <a:r>
              <a:rPr lang="ko-KR" altLang="en-US" dirty="0" smtClean="0"/>
              <a:t> 하드웨어 인터럽트</a:t>
            </a:r>
            <a:endParaRPr lang="en-US" altLang="ko-KR" dirty="0"/>
          </a:p>
          <a:p>
            <a:pPr lvl="1"/>
            <a:r>
              <a:rPr lang="ko-KR" altLang="en-US" dirty="0" err="1" smtClean="0"/>
              <a:t>아두이노</a:t>
            </a:r>
            <a:r>
              <a:rPr lang="ko-KR" altLang="en-US" dirty="0" smtClean="0"/>
              <a:t> 보드에는 인터럽트로 사용할 수 있는 몇 개의 </a:t>
            </a:r>
            <a:r>
              <a:rPr lang="en-US" altLang="ko-KR" dirty="0" smtClean="0"/>
              <a:t>I/O </a:t>
            </a:r>
            <a:r>
              <a:rPr lang="ko-KR" altLang="en-US" dirty="0" smtClean="0"/>
              <a:t>핀이 있다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err="1" smtClean="0"/>
              <a:t>아두이노</a:t>
            </a:r>
            <a:r>
              <a:rPr lang="ko-KR" altLang="en-US" dirty="0" smtClean="0"/>
              <a:t> 인터럽트는 각 핀에 대응하는 </a:t>
            </a:r>
            <a:r>
              <a:rPr lang="en-US" altLang="ko-KR" dirty="0" smtClean="0"/>
              <a:t>ID </a:t>
            </a:r>
            <a:r>
              <a:rPr lang="ko-KR" altLang="en-US" dirty="0" smtClean="0"/>
              <a:t>번호로 호출 할 수 있다</a:t>
            </a:r>
            <a:r>
              <a:rPr lang="en-US" altLang="ko-KR" dirty="0" smtClean="0"/>
              <a:t>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위의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인터럽트</a:t>
            </a:r>
            <a:r>
              <a:rPr lang="en-US" altLang="ko-KR" dirty="0" smtClean="0"/>
              <a:t>ID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attachInterrupt</a:t>
            </a:r>
            <a:r>
              <a:rPr lang="en-US" altLang="ko-KR" dirty="0" smtClean="0"/>
              <a:t>()</a:t>
            </a:r>
            <a:r>
              <a:rPr lang="ko-KR" altLang="en-US" dirty="0" smtClean="0"/>
              <a:t>와 함께 사용한다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하드웨어 인터럽트는 인터럽트 핀을 특정 함수에 붙여서 사용해야 작동한다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마지막으로는 인터럽트를 언제 적용할지 시그널 작동 위치를 인수로 사용한다</a:t>
            </a:r>
            <a:r>
              <a:rPr lang="en-US" altLang="ko-KR" dirty="0" smtClean="0"/>
              <a:t>. </a:t>
            </a:r>
          </a:p>
          <a:p>
            <a:pPr marL="266700" lvl="1" indent="0">
              <a:buNone/>
            </a:pPr>
            <a:r>
              <a:rPr lang="en-US" altLang="ko-KR" dirty="0" smtClean="0"/>
              <a:t>	</a:t>
            </a:r>
            <a:r>
              <a:rPr lang="en-US" altLang="ko-KR" dirty="0" err="1" smtClean="0"/>
              <a:t>attachInterrrupt</a:t>
            </a:r>
            <a:r>
              <a:rPr lang="en-US" altLang="ko-KR" dirty="0" smtClean="0"/>
              <a:t>(BUTTON_INT, swap, RISING);</a:t>
            </a:r>
          </a:p>
          <a:p>
            <a:pPr lvl="1"/>
            <a:r>
              <a:rPr lang="ko-KR" altLang="en-US" dirty="0" smtClean="0"/>
              <a:t>위의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함수에서는 하드웨어 인터럽트 </a:t>
            </a:r>
            <a:r>
              <a:rPr lang="en-US" altLang="ko-KR" dirty="0" smtClean="0"/>
              <a:t>I/O</a:t>
            </a:r>
            <a:r>
              <a:rPr lang="ko-KR" altLang="en-US" dirty="0" smtClean="0"/>
              <a:t>인 </a:t>
            </a:r>
            <a:r>
              <a:rPr lang="en-US" altLang="ko-KR" dirty="0" smtClean="0">
                <a:solidFill>
                  <a:srgbClr val="FF0000"/>
                </a:solidFill>
              </a:rPr>
              <a:t>BUTTON_INT</a:t>
            </a:r>
            <a:r>
              <a:rPr lang="ko-KR" altLang="en-US" dirty="0" smtClean="0"/>
              <a:t>의 상태가 </a:t>
            </a:r>
            <a:r>
              <a:rPr lang="en-US" altLang="ko-KR" dirty="0" smtClean="0">
                <a:solidFill>
                  <a:srgbClr val="FF0000"/>
                </a:solidFill>
              </a:rPr>
              <a:t>RISING</a:t>
            </a:r>
            <a:r>
              <a:rPr lang="ko-KR" altLang="en-US" dirty="0" err="1" smtClean="0">
                <a:solidFill>
                  <a:srgbClr val="FF0000"/>
                </a:solidFill>
              </a:rPr>
              <a:t>에지로</a:t>
            </a:r>
            <a:r>
              <a:rPr lang="ko-KR" altLang="en-US" dirty="0" smtClean="0">
                <a:solidFill>
                  <a:srgbClr val="FF0000"/>
                </a:solidFill>
              </a:rPr>
              <a:t> </a:t>
            </a:r>
            <a:r>
              <a:rPr lang="ko-KR" altLang="en-US" dirty="0" smtClean="0"/>
              <a:t>변화했을 때 </a:t>
            </a:r>
            <a:r>
              <a:rPr lang="en-US" altLang="ko-KR" dirty="0" smtClean="0">
                <a:solidFill>
                  <a:srgbClr val="FF0000"/>
                </a:solidFill>
              </a:rPr>
              <a:t>swap() </a:t>
            </a:r>
            <a:r>
              <a:rPr lang="ko-KR" altLang="en-US" dirty="0" smtClean="0">
                <a:solidFill>
                  <a:srgbClr val="FF0000"/>
                </a:solidFill>
              </a:rPr>
              <a:t>함수를 호출</a:t>
            </a:r>
            <a:r>
              <a:rPr lang="ko-KR" altLang="en-US" dirty="0" smtClean="0"/>
              <a:t>하도록 했다</a:t>
            </a:r>
            <a:r>
              <a:rPr lang="en-US" altLang="ko-KR" dirty="0" smtClean="0"/>
              <a:t>.  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152" y="2414389"/>
            <a:ext cx="6934200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48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27983</TotalTime>
  <Words>1701</Words>
  <Application>Microsoft Office PowerPoint</Application>
  <PresentationFormat>화면 슬라이드 쇼(4:3)</PresentationFormat>
  <Paragraphs>282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7" baseType="lpstr">
      <vt:lpstr>굴림</vt:lpstr>
      <vt:lpstr>Arial</vt:lpstr>
      <vt:lpstr>맑은 고딕</vt:lpstr>
      <vt:lpstr>HY견고딕</vt:lpstr>
      <vt:lpstr>Wingdings</vt:lpstr>
      <vt:lpstr>한글아씨-테트리스M</vt:lpstr>
      <vt:lpstr>나눔바른고딕</vt:lpstr>
      <vt:lpstr>Tahoma</vt:lpstr>
      <vt:lpstr>나눔고딕코딩</vt:lpstr>
      <vt:lpstr>1_Office 테마</vt:lpstr>
      <vt:lpstr>Chap12. 하드웨어 인터럽트, 타이머 인터럽트</vt:lpstr>
      <vt:lpstr>PowerPoint 프레젠테이션</vt:lpstr>
      <vt:lpstr>PowerPoint 프레젠테이션</vt:lpstr>
      <vt:lpstr>PowerPoint 프레젠테이션</vt:lpstr>
      <vt:lpstr>필요한 부품</vt:lpstr>
      <vt:lpstr>01. 하드웨어 인터럽트 </vt:lpstr>
      <vt:lpstr>01. 하드웨어 인터럽트 </vt:lpstr>
      <vt:lpstr>01. 하드웨어 인터럽트 </vt:lpstr>
      <vt:lpstr>01. 하드웨어 인터럽트 </vt:lpstr>
      <vt:lpstr>01. 하드웨어 인터럽트 </vt:lpstr>
      <vt:lpstr>01. 하드웨어 인터럽트 </vt:lpstr>
      <vt:lpstr>01. 하드웨어 인터럽트 </vt:lpstr>
      <vt:lpstr>01. 하드웨어 인터럽트 </vt:lpstr>
      <vt:lpstr>01. 하드웨어 인터럽트 </vt:lpstr>
      <vt:lpstr>01. 하드웨어 인터럽트 </vt:lpstr>
      <vt:lpstr>01. 하드웨어 인터럽트  </vt:lpstr>
      <vt:lpstr>01. 하드웨어 인터럽트  </vt:lpstr>
      <vt:lpstr>02. 타이머 기반 인터럽트 </vt:lpstr>
      <vt:lpstr>02. 타이머 기반 인터럽트 </vt:lpstr>
      <vt:lpstr>02. 타이머 기반 인터럽트 </vt:lpstr>
      <vt:lpstr>02. 타이머 기반 인터럽트 </vt:lpstr>
      <vt:lpstr>02. 타이머 기반 인터럽트 </vt:lpstr>
      <vt:lpstr>03. 인터럽트로 작동하는 사운드 시스템 제작하기 </vt:lpstr>
      <vt:lpstr>03. 인터럽트로 작동하는 사운드 시스템 제작하기 </vt:lpstr>
      <vt:lpstr>03. 인터럽트로 작동하는 사운드 시스템 제작하기 </vt:lpstr>
      <vt:lpstr>03. 인터럽트로 작동하는 사운드 시스템 제작하기 </vt:lpstr>
      <vt:lpstr>03. 인터럽트로 작동하는 사운드 시스템 제작하기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김이화</dc:creator>
  <cp:lastModifiedBy>김이화</cp:lastModifiedBy>
  <cp:revision>966</cp:revision>
  <dcterms:created xsi:type="dcterms:W3CDTF">2012-07-11T10:23:22Z</dcterms:created>
  <dcterms:modified xsi:type="dcterms:W3CDTF">2014-11-24T05:42:14Z</dcterms:modified>
</cp:coreProperties>
</file>